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74" r:id="rId8"/>
    <p:sldId id="265" r:id="rId9"/>
    <p:sldId id="275" r:id="rId10"/>
    <p:sldId id="267" r:id="rId11"/>
    <p:sldId id="279" r:id="rId12"/>
    <p:sldId id="276" r:id="rId13"/>
    <p:sldId id="269" r:id="rId14"/>
    <p:sldId id="277" r:id="rId15"/>
    <p:sldId id="272" r:id="rId16"/>
    <p:sldId id="273" r:id="rId1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0" autoAdjust="0"/>
    <p:restoredTop sz="70401" autoAdjust="0"/>
  </p:normalViewPr>
  <p:slideViewPr>
    <p:cSldViewPr snapToGrid="0" showGuides="1">
      <p:cViewPr varScale="1">
        <p:scale>
          <a:sx n="52" d="100"/>
          <a:sy n="52" d="100"/>
        </p:scale>
        <p:origin x="1934" y="5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E34BB-FEE5-4D20-8A14-34091C09FD7E}"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5C818-A9D4-4A56-AD04-9325DB89270F}" type="slidenum">
              <a:rPr lang="en-US" smtClean="0"/>
              <a:t>‹#›</a:t>
            </a:fld>
            <a:endParaRPr lang="en-US"/>
          </a:p>
        </p:txBody>
      </p:sp>
    </p:spTree>
    <p:extLst>
      <p:ext uri="{BB962C8B-B14F-4D97-AF65-F5344CB8AC3E}">
        <p14:creationId xmlns:p14="http://schemas.microsoft.com/office/powerpoint/2010/main" val="4182094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4295C818-A9D4-4A56-AD04-9325DB89270F}" type="slidenum">
              <a:rPr lang="en-US" smtClean="0"/>
              <a:t>1</a:t>
            </a:fld>
            <a:endParaRPr lang="en-US"/>
          </a:p>
        </p:txBody>
      </p:sp>
    </p:spTree>
    <p:extLst>
      <p:ext uri="{BB962C8B-B14F-4D97-AF65-F5344CB8AC3E}">
        <p14:creationId xmlns:p14="http://schemas.microsoft.com/office/powerpoint/2010/main" val="423452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err="1">
                <a:solidFill>
                  <a:srgbClr val="1B1B1B"/>
                </a:solidFill>
                <a:effectLst/>
                <a:latin typeface="Open Sans" panose="020B0606030504020204" pitchFamily="34" charset="0"/>
              </a:rPr>
              <a:t>Apache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Parquet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định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dạng</a:t>
            </a:r>
            <a:r>
              <a:rPr lang="vi-VN" b="0" i="0" dirty="0">
                <a:solidFill>
                  <a:srgbClr val="1B1B1B"/>
                </a:solidFill>
                <a:effectLst/>
                <a:latin typeface="Open Sans" panose="020B0606030504020204" pitchFamily="34" charset="0"/>
              </a:rPr>
              <a:t> lưu </a:t>
            </a:r>
            <a:r>
              <a:rPr lang="vi-VN" b="0" i="0" dirty="0" err="1">
                <a:solidFill>
                  <a:srgbClr val="1B1B1B"/>
                </a:solidFill>
                <a:effectLst/>
                <a:latin typeface="Open Sans" panose="020B0606030504020204" pitchFamily="34" charset="0"/>
              </a:rPr>
              <a:t>trữ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sẵn</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bất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nào</a:t>
            </a:r>
            <a:r>
              <a:rPr lang="vi-VN" b="0" i="0" dirty="0">
                <a:solidFill>
                  <a:srgbClr val="1B1B1B"/>
                </a:solidFill>
                <a:effectLst/>
                <a:latin typeface="Open Sans" panose="020B0606030504020204" pitchFamily="34" charset="0"/>
              </a:rPr>
              <a:t> trong </a:t>
            </a:r>
            <a:r>
              <a:rPr lang="vi-VN" b="0" i="0" dirty="0" err="1">
                <a:solidFill>
                  <a:srgbClr val="1B1B1B"/>
                </a:solidFill>
                <a:effectLst/>
                <a:latin typeface="Open Sans" panose="020B0606030504020204" pitchFamily="34" charset="0"/>
              </a:rPr>
              <a:t>hệ</a:t>
            </a:r>
            <a:r>
              <a:rPr lang="vi-VN" b="0" i="0" dirty="0">
                <a:solidFill>
                  <a:srgbClr val="1B1B1B"/>
                </a:solidFill>
                <a:effectLst/>
                <a:latin typeface="Open Sans" panose="020B0606030504020204" pitchFamily="34" charset="0"/>
              </a:rPr>
              <a:t> sinh </a:t>
            </a:r>
            <a:r>
              <a:rPr lang="vi-VN" b="0" i="0" dirty="0" err="1">
                <a:solidFill>
                  <a:srgbClr val="1B1B1B"/>
                </a:solidFill>
                <a:effectLst/>
                <a:latin typeface="Open Sans" panose="020B0606030504020204" pitchFamily="34" charset="0"/>
              </a:rPr>
              <a:t>thái</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Hadoop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bất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lựa</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chọn</a:t>
            </a:r>
            <a:r>
              <a:rPr lang="vi-VN" b="0" i="0" dirty="0">
                <a:solidFill>
                  <a:srgbClr val="1B1B1B"/>
                </a:solidFill>
                <a:effectLst/>
                <a:latin typeface="Open Sans" panose="020B0606030504020204" pitchFamily="34" charset="0"/>
              </a:rPr>
              <a:t> khung </a:t>
            </a:r>
            <a:r>
              <a:rPr lang="vi-VN" b="0" i="0" dirty="0" err="1">
                <a:solidFill>
                  <a:srgbClr val="1B1B1B"/>
                </a:solidFill>
                <a:effectLst/>
                <a:latin typeface="Open Sans" panose="020B0606030504020204" pitchFamily="34" charset="0"/>
              </a:rPr>
              <a:t>xử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lý</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mô </a:t>
            </a:r>
            <a:r>
              <a:rPr lang="vi-VN" b="0" i="0" dirty="0" err="1">
                <a:solidFill>
                  <a:srgbClr val="1B1B1B"/>
                </a:solidFill>
                <a:effectLst/>
                <a:latin typeface="Open Sans" panose="020B0606030504020204" pitchFamily="34" charset="0"/>
              </a:rPr>
              <a:t>hình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hoặc</a:t>
            </a:r>
            <a:r>
              <a:rPr lang="vi-VN" b="0" i="0" dirty="0">
                <a:solidFill>
                  <a:srgbClr val="1B1B1B"/>
                </a:solidFill>
                <a:effectLst/>
                <a:latin typeface="Open Sans" panose="020B0606030504020204" pitchFamily="34" charset="0"/>
              </a:rPr>
              <a:t> ngôn </a:t>
            </a:r>
            <a:r>
              <a:rPr lang="vi-VN" b="0" i="0" dirty="0" err="1">
                <a:solidFill>
                  <a:srgbClr val="1B1B1B"/>
                </a:solidFill>
                <a:effectLst/>
                <a:latin typeface="Open Sans" panose="020B0606030504020204" pitchFamily="34" charset="0"/>
              </a:rPr>
              <a:t>ngữ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lập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trình</a:t>
            </a:r>
            <a:r>
              <a:rPr lang="vi-VN" b="0" i="0" dirty="0">
                <a:solidFill>
                  <a:srgbClr val="1B1B1B"/>
                </a:solidFill>
                <a:effectLst/>
                <a:latin typeface="Open Sans" panose="020B0606030504020204" pitchFamily="34" charset="0"/>
              </a:rPr>
              <a:t>. Thay </a:t>
            </a:r>
            <a:r>
              <a:rPr lang="vi-VN" b="0" i="0" dirty="0" err="1">
                <a:solidFill>
                  <a:srgbClr val="1B1B1B"/>
                </a:solidFill>
                <a:effectLst/>
                <a:latin typeface="Open Sans" panose="020B0606030504020204" pitchFamily="34" charset="0"/>
              </a:rPr>
              <a:t>vì</a:t>
            </a:r>
            <a:r>
              <a:rPr lang="vi-VN" b="0" i="0" dirty="0">
                <a:solidFill>
                  <a:srgbClr val="1B1B1B"/>
                </a:solidFill>
                <a:effectLst/>
                <a:latin typeface="Open Sans" panose="020B0606030504020204" pitchFamily="34" charset="0"/>
              </a:rPr>
              <a:t> lưu </a:t>
            </a:r>
            <a:r>
              <a:rPr lang="vi-VN" b="0" i="0" dirty="0" err="1">
                <a:solidFill>
                  <a:srgbClr val="1B1B1B"/>
                </a:solidFill>
                <a:effectLst/>
                <a:latin typeface="Open Sans" panose="020B0606030504020204" pitchFamily="34" charset="0"/>
              </a:rPr>
              <a:t>trữ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bằng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hàng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liền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kề</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với</a:t>
            </a:r>
            <a:r>
              <a:rPr lang="vi-VN" b="0" i="0" dirty="0">
                <a:solidFill>
                  <a:srgbClr val="1B1B1B"/>
                </a:solidFill>
                <a:effectLst/>
                <a:latin typeface="Open Sans" panose="020B0606030504020204" pitchFamily="34" charset="0"/>
              </a:rPr>
              <a:t> nhau, </a:t>
            </a:r>
            <a:r>
              <a:rPr lang="vi-VN" b="0" i="0" dirty="0" err="1">
                <a:solidFill>
                  <a:srgbClr val="1B1B1B"/>
                </a:solidFill>
                <a:effectLst/>
                <a:latin typeface="Open Sans" panose="020B0606030504020204" pitchFamily="34" charset="0"/>
              </a:rPr>
              <a:t>parquet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thể</a:t>
            </a:r>
            <a:r>
              <a:rPr lang="vi-VN" b="0" i="0" dirty="0">
                <a:solidFill>
                  <a:srgbClr val="1B1B1B"/>
                </a:solidFill>
                <a:effectLst/>
                <a:latin typeface="Open Sans" panose="020B0606030504020204" pitchFamily="34" charset="0"/>
              </a:rPr>
              <a:t> lưu </a:t>
            </a:r>
            <a:r>
              <a:rPr lang="vi-VN" b="0" i="0" dirty="0" err="1">
                <a:solidFill>
                  <a:srgbClr val="1B1B1B"/>
                </a:solidFill>
                <a:effectLst/>
                <a:latin typeface="Open Sans" panose="020B0606030504020204" pitchFamily="34" charset="0"/>
              </a:rPr>
              <a:t>trữ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bởi</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liền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kề</a:t>
            </a:r>
            <a:r>
              <a:rPr lang="vi-VN" b="0" i="0" dirty="0">
                <a:solidFill>
                  <a:srgbClr val="1B1B1B"/>
                </a:solidFill>
                <a:effectLst/>
                <a:latin typeface="Open Sans" panose="020B0606030504020204" pitchFamily="34" charset="0"/>
              </a:rPr>
              <a:t> nhau. </a:t>
            </a:r>
            <a:r>
              <a:rPr lang="vi-VN" b="0" i="0" dirty="0" err="1">
                <a:solidFill>
                  <a:srgbClr val="1B1B1B"/>
                </a:solidFill>
                <a:effectLst/>
                <a:latin typeface="Open Sans" panose="020B0606030504020204" pitchFamily="34" charset="0"/>
              </a:rPr>
              <a:t>Vì</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vậy</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vùng</a:t>
            </a:r>
            <a:r>
              <a:rPr lang="vi-VN" b="0" i="0" dirty="0">
                <a:solidFill>
                  <a:srgbClr val="1B1B1B"/>
                </a:solidFill>
                <a:effectLst/>
                <a:latin typeface="Open Sans" panose="020B0606030504020204" pitchFamily="34" charset="0"/>
              </a:rPr>
              <a:t> theo </a:t>
            </a:r>
            <a:r>
              <a:rPr lang="vi-VN" b="0" i="0" dirty="0" err="1">
                <a:solidFill>
                  <a:srgbClr val="1B1B1B"/>
                </a:solidFill>
                <a:effectLst/>
                <a:latin typeface="Open Sans" panose="020B0606030504020204" pitchFamily="34" charset="0"/>
              </a:rPr>
              <a:t>cả</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chiều</a:t>
            </a:r>
            <a:r>
              <a:rPr lang="vi-VN" b="0" i="0" dirty="0">
                <a:solidFill>
                  <a:srgbClr val="1B1B1B"/>
                </a:solidFill>
                <a:effectLst/>
                <a:latin typeface="Open Sans" panose="020B0606030504020204" pitchFamily="34" charset="0"/>
              </a:rPr>
              <a:t> ngang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dọc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Apache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parquet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khắc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phục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nhược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điểm</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của</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file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text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giảm</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thời</a:t>
            </a:r>
            <a:r>
              <a:rPr lang="vi-VN" b="0" i="0" dirty="0">
                <a:solidFill>
                  <a:srgbClr val="1B1B1B"/>
                </a:solidFill>
                <a:effectLst/>
                <a:latin typeface="Open Sans" panose="020B0606030504020204" pitchFamily="34" charset="0"/>
              </a:rPr>
              <a:t> gian I/O, </a:t>
            </a:r>
            <a:r>
              <a:rPr lang="vi-VN" b="0" i="0" dirty="0" err="1">
                <a:solidFill>
                  <a:srgbClr val="1B1B1B"/>
                </a:solidFill>
                <a:effectLst/>
                <a:latin typeface="Open Sans" panose="020B0606030504020204" pitchFamily="34" charset="0"/>
              </a:rPr>
              <a:t>nén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tốt</a:t>
            </a:r>
            <a:r>
              <a:rPr lang="vi-VN" b="0" i="0" dirty="0">
                <a:solidFill>
                  <a:srgbClr val="1B1B1B"/>
                </a:solidFill>
                <a:effectLst/>
                <a:latin typeface="Open Sans" panose="020B0606030504020204" pitchFamily="34" charset="0"/>
              </a:rPr>
              <a:t> hơn do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tổ</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chức</a:t>
            </a:r>
            <a:r>
              <a:rPr lang="vi-VN" b="0" i="0" dirty="0">
                <a:solidFill>
                  <a:srgbClr val="1B1B1B"/>
                </a:solidFill>
                <a:effectLst/>
                <a:latin typeface="Open Sans" panose="020B0606030504020204" pitchFamily="34" charset="0"/>
              </a:rPr>
              <a:t> theo </a:t>
            </a:r>
            <a:r>
              <a:rPr lang="vi-VN" b="0" i="0" dirty="0" err="1">
                <a:solidFill>
                  <a:srgbClr val="1B1B1B"/>
                </a:solidFill>
                <a:effectLst/>
                <a:latin typeface="Open Sans" panose="020B0606030504020204" pitchFamily="34" charset="0"/>
              </a:rPr>
              <a:t>cột</a:t>
            </a:r>
            <a:r>
              <a:rPr lang="vi-VN" b="0" i="0" dirty="0">
                <a:solidFill>
                  <a:srgbClr val="1B1B1B"/>
                </a:solidFill>
                <a:effectLst/>
                <a:latin typeface="Open Sans" panose="020B0606030504020204" pitchFamily="34" charset="0"/>
              </a:rPr>
              <a:t>,...</a:t>
            </a:r>
          </a:p>
          <a:p>
            <a:endParaRPr lang="vi-VN" b="0" i="0" dirty="0">
              <a:solidFill>
                <a:srgbClr val="1B1B1B"/>
              </a:solidFill>
              <a:effectLst/>
              <a:latin typeface="Open Sans" panose="020B0606030504020204" pitchFamily="34" charset="0"/>
            </a:endParaRPr>
          </a:p>
          <a:p>
            <a:r>
              <a:rPr lang="vi-VN" b="0" i="0" dirty="0">
                <a:solidFill>
                  <a:srgbClr val="777777"/>
                </a:solidFill>
                <a:effectLst/>
                <a:latin typeface="verdana" panose="020B0604030504040204" pitchFamily="34" charset="0"/>
              </a:rPr>
              <a:t>CSV </a:t>
            </a:r>
            <a:r>
              <a:rPr lang="vi-VN" b="0" i="0" dirty="0" err="1">
                <a:solidFill>
                  <a:srgbClr val="777777"/>
                </a:solidFill>
                <a:effectLst/>
                <a:latin typeface="verdana" panose="020B0604030504040204" pitchFamily="34" charset="0"/>
              </a:rPr>
              <a:t>được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định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dạng</a:t>
            </a:r>
            <a:r>
              <a:rPr lang="vi-VN" b="0" i="0" dirty="0">
                <a:solidFill>
                  <a:srgbClr val="777777"/>
                </a:solidFill>
                <a:effectLst/>
                <a:latin typeface="verdana" panose="020B0604030504040204" pitchFamily="34" charset="0"/>
              </a:rPr>
              <a:t> theo </a:t>
            </a:r>
            <a:r>
              <a:rPr lang="vi-VN" b="0" i="0" dirty="0" err="1">
                <a:solidFill>
                  <a:srgbClr val="777777"/>
                </a:solidFill>
                <a:effectLst/>
                <a:latin typeface="verdana" panose="020B0604030504040204" pitchFamily="34" charset="0"/>
              </a:rPr>
              <a:t>hàng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đều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này</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nghĩa</a:t>
            </a:r>
            <a:r>
              <a:rPr lang="vi-VN" b="0" i="0" dirty="0">
                <a:solidFill>
                  <a:srgbClr val="777777"/>
                </a:solidFill>
                <a:effectLst/>
                <a:latin typeface="verdana" panose="020B0604030504040204" pitchFamily="34" charset="0"/>
              </a:rPr>
              <a:t> khi </a:t>
            </a:r>
            <a:r>
              <a:rPr lang="vi-VN" b="0" i="0" dirty="0" err="1">
                <a:solidFill>
                  <a:srgbClr val="777777"/>
                </a:solidFill>
                <a:effectLst/>
                <a:latin typeface="verdana" panose="020B0604030504040204" pitchFamily="34" charset="0"/>
              </a:rPr>
              <a:t>muốn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chúng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bạn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phải</a:t>
            </a:r>
            <a:r>
              <a:rPr lang="vi-VN" b="0" i="0" dirty="0">
                <a:solidFill>
                  <a:srgbClr val="777777"/>
                </a:solidFill>
                <a:effectLst/>
                <a:latin typeface="verdana" panose="020B0604030504040204" pitchFamily="34" charset="0"/>
              </a:rPr>
              <a:t> truy </a:t>
            </a:r>
            <a:r>
              <a:rPr lang="vi-VN" b="0" i="0" dirty="0" err="1">
                <a:solidFill>
                  <a:srgbClr val="777777"/>
                </a:solidFill>
                <a:effectLst/>
                <a:latin typeface="verdana" panose="020B0604030504040204" pitchFamily="34" charset="0"/>
              </a:rPr>
              <a:t>vấn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vào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từng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hàng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Việc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này</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tưởng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chừng</a:t>
            </a:r>
            <a:r>
              <a:rPr lang="vi-VN" b="0" i="0" dirty="0">
                <a:solidFill>
                  <a:srgbClr val="777777"/>
                </a:solidFill>
                <a:effectLst/>
                <a:latin typeface="verdana" panose="020B0604030504040204" pitchFamily="34" charset="0"/>
              </a:rPr>
              <a:t> như </a:t>
            </a:r>
            <a:r>
              <a:rPr lang="vi-VN" b="0" i="0" dirty="0" err="1">
                <a:solidFill>
                  <a:srgbClr val="777777"/>
                </a:solidFill>
                <a:effectLst/>
                <a:latin typeface="verdana" panose="020B0604030504040204" pitchFamily="34" charset="0"/>
              </a:rPr>
              <a:t>rất</a:t>
            </a:r>
            <a:r>
              <a:rPr lang="vi-VN" b="0" i="0" dirty="0">
                <a:solidFill>
                  <a:srgbClr val="777777"/>
                </a:solidFill>
                <a:effectLst/>
                <a:latin typeface="verdana" panose="020B0604030504040204" pitchFamily="34" charset="0"/>
              </a:rPr>
              <a:t> nhanh </a:t>
            </a:r>
            <a:r>
              <a:rPr lang="vi-VN" b="0" i="0" dirty="0" err="1">
                <a:solidFill>
                  <a:srgbClr val="777777"/>
                </a:solidFill>
                <a:effectLst/>
                <a:latin typeface="verdana" panose="020B0604030504040204" pitchFamily="34" charset="0"/>
              </a:rPr>
              <a:t>và</a:t>
            </a:r>
            <a:r>
              <a:rPr lang="vi-VN" b="0" i="0" dirty="0">
                <a:solidFill>
                  <a:srgbClr val="777777"/>
                </a:solidFill>
                <a:effectLst/>
                <a:latin typeface="verdana" panose="020B0604030504040204" pitchFamily="34" charset="0"/>
              </a:rPr>
              <a:t> đơn </a:t>
            </a:r>
            <a:r>
              <a:rPr lang="vi-VN" b="0" i="0" dirty="0" err="1">
                <a:solidFill>
                  <a:srgbClr val="777777"/>
                </a:solidFill>
                <a:effectLst/>
                <a:latin typeface="verdana" panose="020B0604030504040204" pitchFamily="34" charset="0"/>
              </a:rPr>
              <a:t>giản</a:t>
            </a:r>
            <a:r>
              <a:rPr lang="vi-VN" b="0" i="0" dirty="0">
                <a:solidFill>
                  <a:srgbClr val="777777"/>
                </a:solidFill>
                <a:effectLst/>
                <a:latin typeface="verdana" panose="020B0604030504040204" pitchFamily="34" charset="0"/>
              </a:rPr>
              <a:t>, nhưng </a:t>
            </a:r>
            <a:r>
              <a:rPr lang="vi-VN" b="0" i="0" dirty="0" err="1">
                <a:solidFill>
                  <a:srgbClr val="777777"/>
                </a:solidFill>
                <a:effectLst/>
                <a:latin typeface="verdana" panose="020B0604030504040204" pitchFamily="34" charset="0"/>
              </a:rPr>
              <a:t>nó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lại</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khá</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chậm</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và</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khó</a:t>
            </a:r>
            <a:r>
              <a:rPr lang="vi-VN" b="0" i="0" dirty="0">
                <a:solidFill>
                  <a:srgbClr val="777777"/>
                </a:solidFill>
                <a:effectLst/>
                <a:latin typeface="verdana" panose="020B0604030504040204" pitchFamily="34" charset="0"/>
              </a:rPr>
              <a:t> lưu </a:t>
            </a:r>
            <a:r>
              <a:rPr lang="vi-VN" b="0" i="0" dirty="0" err="1">
                <a:solidFill>
                  <a:srgbClr val="777777"/>
                </a:solidFill>
                <a:effectLst/>
                <a:latin typeface="verdana" panose="020B0604030504040204" pitchFamily="34" charset="0"/>
              </a:rPr>
              <a:t>trữ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kết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quả</a:t>
            </a:r>
            <a:r>
              <a:rPr lang="vi-VN" b="0" i="0" dirty="0">
                <a:solidFill>
                  <a:srgbClr val="777777"/>
                </a:solidFill>
                <a:effectLst/>
                <a:latin typeface="verdana" panose="020B0604030504040204" pitchFamily="34" charset="0"/>
              </a:rPr>
              <a:t>. Thêm </a:t>
            </a:r>
            <a:r>
              <a:rPr lang="vi-VN" b="0" i="0" dirty="0" err="1">
                <a:solidFill>
                  <a:srgbClr val="777777"/>
                </a:solidFill>
                <a:effectLst/>
                <a:latin typeface="verdana" panose="020B0604030504040204" pitchFamily="34" charset="0"/>
              </a:rPr>
              <a:t>vào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tệp</a:t>
            </a:r>
            <a:r>
              <a:rPr lang="vi-VN" b="0" i="0" dirty="0">
                <a:solidFill>
                  <a:srgbClr val="777777"/>
                </a:solidFill>
                <a:effectLst/>
                <a:latin typeface="verdana" panose="020B0604030504040204" pitchFamily="34" charset="0"/>
              </a:rPr>
              <a:t> CSV </a:t>
            </a:r>
            <a:r>
              <a:rPr lang="vi-VN" b="0" i="0" dirty="0" err="1">
                <a:solidFill>
                  <a:srgbClr val="777777"/>
                </a:solidFill>
                <a:effectLst/>
                <a:latin typeface="verdana" panose="020B0604030504040204" pitchFamily="34" charset="0"/>
              </a:rPr>
              <a:t>dễ</a:t>
            </a:r>
            <a:r>
              <a:rPr lang="vi-VN" b="0" i="0" dirty="0">
                <a:solidFill>
                  <a:srgbClr val="777777"/>
                </a:solidFill>
                <a:effectLst/>
                <a:latin typeface="verdana" panose="020B0604030504040204" pitchFamily="34" charset="0"/>
              </a:rPr>
              <a:t> dang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mà</a:t>
            </a:r>
            <a:r>
              <a:rPr lang="vi-VN" b="0" i="0" dirty="0">
                <a:solidFill>
                  <a:srgbClr val="777777"/>
                </a:solidFill>
                <a:effectLst/>
                <a:latin typeface="verdana" panose="020B0604030504040204" pitchFamily="34" charset="0"/>
              </a:rPr>
              <a:t> không </a:t>
            </a:r>
            <a:r>
              <a:rPr lang="vi-VN" b="0" i="0" dirty="0" err="1">
                <a:solidFill>
                  <a:srgbClr val="777777"/>
                </a:solidFill>
                <a:effectLst/>
                <a:latin typeface="verdana" panose="020B0604030504040204" pitchFamily="34" charset="0"/>
              </a:rPr>
              <a:t>cần</a:t>
            </a:r>
            <a:r>
              <a:rPr lang="vi-VN" b="0" i="0" dirty="0">
                <a:solidFill>
                  <a:srgbClr val="777777"/>
                </a:solidFill>
                <a:effectLst/>
                <a:latin typeface="verdana" panose="020B0604030504040204" pitchFamily="34" charset="0"/>
              </a:rPr>
              <a:t> qua </a:t>
            </a:r>
            <a:r>
              <a:rPr lang="vi-VN" b="0" i="0" dirty="0" err="1">
                <a:solidFill>
                  <a:srgbClr val="777777"/>
                </a:solidFill>
                <a:effectLst/>
                <a:latin typeface="verdana" panose="020B0604030504040204" pitchFamily="34" charset="0"/>
              </a:rPr>
              <a:t>một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bước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kiểm</a:t>
            </a:r>
            <a:r>
              <a:rPr lang="vi-VN" b="0" i="0" dirty="0">
                <a:solidFill>
                  <a:srgbClr val="777777"/>
                </a:solidFill>
                <a:effectLst/>
                <a:latin typeface="verdana" panose="020B0604030504040204" pitchFamily="34" charset="0"/>
              </a:rPr>
              <a:t> tra, </a:t>
            </a:r>
            <a:r>
              <a:rPr lang="vi-VN" b="0" i="0" dirty="0" err="1">
                <a:solidFill>
                  <a:srgbClr val="777777"/>
                </a:solidFill>
                <a:effectLst/>
                <a:latin typeface="verdana" panose="020B0604030504040204" pitchFamily="34" charset="0"/>
              </a:rPr>
              <a:t>xác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nhận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Đều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này</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sẽ</a:t>
            </a:r>
            <a:r>
              <a:rPr lang="vi-VN" b="0" i="0" dirty="0">
                <a:solidFill>
                  <a:srgbClr val="777777"/>
                </a:solidFill>
                <a:effectLst/>
                <a:latin typeface="verdana" panose="020B0604030504040204" pitchFamily="34" charset="0"/>
              </a:rPr>
              <a:t> không </a:t>
            </a:r>
            <a:r>
              <a:rPr lang="vi-VN" b="0" i="0" dirty="0" err="1">
                <a:solidFill>
                  <a:srgbClr val="777777"/>
                </a:solidFill>
                <a:effectLst/>
                <a:latin typeface="verdana" panose="020B0604030504040204" pitchFamily="34" charset="0"/>
              </a:rPr>
              <a:t>đảm</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bảo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tính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bảo</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mật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và</a:t>
            </a:r>
            <a:r>
              <a:rPr lang="vi-VN" b="0" i="0" dirty="0">
                <a:solidFill>
                  <a:srgbClr val="777777"/>
                </a:solidFill>
                <a:effectLst/>
                <a:latin typeface="verdana" panose="020B0604030504040204" pitchFamily="34" charset="0"/>
              </a:rPr>
              <a:t> an </a:t>
            </a:r>
            <a:r>
              <a:rPr lang="vi-VN" b="0" i="0" dirty="0" err="1">
                <a:solidFill>
                  <a:srgbClr val="777777"/>
                </a:solidFill>
                <a:effectLst/>
                <a:latin typeface="verdana" panose="020B0604030504040204" pitchFamily="34" charset="0"/>
              </a:rPr>
              <a:t>toàn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nếu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bạn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làm</a:t>
            </a:r>
            <a:r>
              <a:rPr lang="vi-VN" b="0" i="0" dirty="0">
                <a:solidFill>
                  <a:srgbClr val="777777"/>
                </a:solidFill>
                <a:effectLst/>
                <a:latin typeface="verdana" panose="020B0604030504040204" pitchFamily="34" charset="0"/>
              </a:rPr>
              <a:t> cơ </a:t>
            </a:r>
            <a:r>
              <a:rPr lang="vi-VN" b="0" i="0" dirty="0" err="1">
                <a:solidFill>
                  <a:srgbClr val="777777"/>
                </a:solidFill>
                <a:effectLst/>
                <a:latin typeface="verdana" panose="020B0604030504040204" pitchFamily="34" charset="0"/>
              </a:rPr>
              <a:t>sở</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liệu</a:t>
            </a:r>
            <a:r>
              <a:rPr lang="vi-VN" b="0" i="0" dirty="0">
                <a:solidFill>
                  <a:srgbClr val="777777"/>
                </a:solidFill>
                <a:effectLst/>
                <a:latin typeface="verdana" panose="020B0604030504040204" pitchFamily="34" charset="0"/>
              </a:rPr>
              <a:t>.</a:t>
            </a:r>
          </a:p>
          <a:p>
            <a:endParaRPr lang="vi-VN" b="0" i="0" dirty="0">
              <a:solidFill>
                <a:srgbClr val="777777"/>
              </a:solidFill>
              <a:effectLst/>
              <a:latin typeface="verdana" panose="020B0604030504040204" pitchFamily="34" charset="0"/>
            </a:endParaRPr>
          </a:p>
          <a:p>
            <a:r>
              <a:rPr lang="vi-VN" b="0" i="0" dirty="0">
                <a:solidFill>
                  <a:srgbClr val="777777"/>
                </a:solidFill>
                <a:effectLst/>
                <a:latin typeface="verdana" panose="020B0604030504040204" pitchFamily="34" charset="0"/>
              </a:rPr>
              <a:t>Nhưng </a:t>
            </a:r>
            <a:r>
              <a:rPr lang="vi-VN" b="0" i="0" dirty="0" err="1">
                <a:solidFill>
                  <a:srgbClr val="777777"/>
                </a:solidFill>
                <a:effectLst/>
                <a:latin typeface="verdana" panose="020B0604030504040204" pitchFamily="34" charset="0"/>
              </a:rPr>
              <a:t>nếu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bạn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sử</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dụng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Parquet</a:t>
            </a:r>
            <a:r>
              <a:rPr lang="vi-VN" b="0" i="0" dirty="0">
                <a:solidFill>
                  <a:srgbClr val="777777"/>
                </a:solidFill>
                <a:effectLst/>
                <a:latin typeface="verdana" panose="020B0604030504040204" pitchFamily="34" charset="0"/>
              </a:rPr>
              <a:t> - </a:t>
            </a:r>
            <a:r>
              <a:rPr lang="vi-VN" b="0" i="0" dirty="0" err="1">
                <a:solidFill>
                  <a:srgbClr val="777777"/>
                </a:solidFill>
                <a:effectLst/>
                <a:latin typeface="verdana" panose="020B0604030504040204" pitchFamily="34" charset="0"/>
              </a:rPr>
              <a:t>là</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một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định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dạng</a:t>
            </a:r>
            <a:r>
              <a:rPr lang="vi-VN" b="0" i="0" dirty="0">
                <a:solidFill>
                  <a:srgbClr val="777777"/>
                </a:solidFill>
                <a:effectLst/>
                <a:latin typeface="verdana" panose="020B0604030504040204" pitchFamily="34" charset="0"/>
              </a:rPr>
              <a:t> lưu </a:t>
            </a:r>
            <a:r>
              <a:rPr lang="vi-VN" b="0" i="0" dirty="0" err="1">
                <a:solidFill>
                  <a:srgbClr val="777777"/>
                </a:solidFill>
                <a:effectLst/>
                <a:latin typeface="verdana" panose="020B0604030504040204" pitchFamily="34" charset="0"/>
              </a:rPr>
              <a:t>trữ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liệu</a:t>
            </a:r>
            <a:r>
              <a:rPr lang="vi-VN" b="0" i="0" dirty="0">
                <a:solidFill>
                  <a:srgbClr val="777777"/>
                </a:solidFill>
                <a:effectLst/>
                <a:latin typeface="verdana" panose="020B0604030504040204" pitchFamily="34" charset="0"/>
              </a:rPr>
              <a:t> theo </a:t>
            </a:r>
            <a:r>
              <a:rPr lang="vi-VN" b="0" i="0" dirty="0" err="1">
                <a:solidFill>
                  <a:srgbClr val="777777"/>
                </a:solidFill>
                <a:effectLst/>
                <a:latin typeface="verdana" panose="020B0604030504040204" pitchFamily="34" charset="0"/>
              </a:rPr>
              <a:t>cột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sẽ</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có</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sự</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khác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biệt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rất</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lớn</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về</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kích</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thước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nếu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các</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tập</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dữ</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liệu</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giống</a:t>
            </a:r>
            <a:r>
              <a:rPr lang="vi-VN" b="0" i="0" dirty="0">
                <a:solidFill>
                  <a:srgbClr val="777777"/>
                </a:solidFill>
                <a:effectLst/>
                <a:latin typeface="verdana" panose="020B0604030504040204" pitchFamily="34" charset="0"/>
              </a:rPr>
              <a:t> </a:t>
            </a:r>
            <a:r>
              <a:rPr lang="vi-VN" b="0" i="0" dirty="0" err="1">
                <a:solidFill>
                  <a:srgbClr val="777777"/>
                </a:solidFill>
                <a:effectLst/>
                <a:latin typeface="verdana" panose="020B0604030504040204" pitchFamily="34" charset="0"/>
              </a:rPr>
              <a:t>hệt</a:t>
            </a:r>
            <a:r>
              <a:rPr lang="vi-VN" b="0" i="0" dirty="0">
                <a:solidFill>
                  <a:srgbClr val="777777"/>
                </a:solidFill>
                <a:effectLst/>
                <a:latin typeface="verdana" panose="020B0604030504040204" pitchFamily="34" charset="0"/>
              </a:rPr>
              <a:t> </a:t>
            </a:r>
            <a:r>
              <a:rPr lang="vi-VN" b="0" i="0">
                <a:solidFill>
                  <a:srgbClr val="777777"/>
                </a:solidFill>
                <a:effectLst/>
                <a:latin typeface="verdana" panose="020B0604030504040204" pitchFamily="34" charset="0"/>
              </a:rPr>
              <a:t>nhau.</a:t>
            </a:r>
          </a:p>
          <a:p>
            <a:br>
              <a:rPr lang="vi-VN" dirty="0"/>
            </a:br>
            <a:r>
              <a:rPr lang="en-US" sz="1800" dirty="0">
                <a:effectLst/>
                <a:latin typeface="Times New Roman" panose="02020603050405020304" pitchFamily="18" charset="0"/>
                <a:ea typeface="Calibri" panose="020F0502020204030204" pitchFamily="34" charset="0"/>
              </a:rPr>
              <a:t>Ở </a:t>
            </a:r>
            <a:r>
              <a:rPr lang="en-US" sz="1800" dirty="0" err="1">
                <a:effectLst/>
                <a:latin typeface="Times New Roman" panose="02020603050405020304" pitchFamily="18" charset="0"/>
                <a:ea typeface="Calibri" panose="020F0502020204030204" pitchFamily="34" charset="0"/>
              </a:rPr>
              <a:t>mức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doanh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nghiệp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khi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1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web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rPr>
              <a:t> Do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trữ</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4295C818-A9D4-4A56-AD04-9325DB89270F}" type="slidenum">
              <a:rPr lang="en-US" smtClean="0"/>
              <a:t>6</a:t>
            </a:fld>
            <a:endParaRPr lang="en-US"/>
          </a:p>
        </p:txBody>
      </p:sp>
    </p:spTree>
    <p:extLst>
      <p:ext uri="{BB962C8B-B14F-4D97-AF65-F5344CB8AC3E}">
        <p14:creationId xmlns:p14="http://schemas.microsoft.com/office/powerpoint/2010/main" val="16766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i="0" dirty="0" err="1">
                <a:solidFill>
                  <a:srgbClr val="1B1B1B"/>
                </a:solidFill>
                <a:effectLst/>
                <a:latin typeface="Open Sans" panose="020B0606030504020204" pitchFamily="34" charset="0"/>
              </a:rPr>
              <a:t>Hadoop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Apache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framework</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nguồn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mở</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viết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bằng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Java</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phép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phát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triển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ứng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dụng</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tán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cường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độ</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dữ</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liệu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lớn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miễn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phí</a:t>
            </a:r>
            <a:r>
              <a:rPr lang="vi-VN" b="0" i="0" dirty="0">
                <a:solidFill>
                  <a:srgbClr val="1B1B1B"/>
                </a:solidFill>
                <a:effectLst/>
                <a:latin typeface="Open Sans" panose="020B0606030504020204" pitchFamily="34" charset="0"/>
              </a:rPr>
              <a:t>.</a:t>
            </a:r>
          </a:p>
          <a:p>
            <a:r>
              <a:rPr lang="vi-VN" b="1" i="0" dirty="0" err="1">
                <a:solidFill>
                  <a:srgbClr val="1B1B1B"/>
                </a:solidFill>
                <a:effectLst/>
                <a:latin typeface="Open Sans" panose="020B0606030504020204" pitchFamily="34" charset="0"/>
              </a:rPr>
              <a:t>Hadoop</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phát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triển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a:t>
            </a:r>
            <a:r>
              <a:rPr lang="vi-VN" b="0" i="0" dirty="0">
                <a:solidFill>
                  <a:srgbClr val="1B1B1B"/>
                </a:solidFill>
                <a:effectLst/>
                <a:latin typeface="Open Sans" panose="020B0606030504020204" pitchFamily="34" charset="0"/>
              </a:rPr>
              <a:t> trên ý </a:t>
            </a:r>
            <a:r>
              <a:rPr lang="vi-VN" b="0" i="0" dirty="0" err="1">
                <a:solidFill>
                  <a:srgbClr val="1B1B1B"/>
                </a:solidFill>
                <a:effectLst/>
                <a:latin typeface="Open Sans" panose="020B0606030504020204" pitchFamily="34" charset="0"/>
              </a:rPr>
              <a:t>tưởng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từ</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công </a:t>
            </a:r>
            <a:r>
              <a:rPr lang="vi-VN" b="0" i="0" dirty="0" err="1">
                <a:solidFill>
                  <a:srgbClr val="1B1B1B"/>
                </a:solidFill>
                <a:effectLst/>
                <a:latin typeface="Open Sans" panose="020B0606030504020204" pitchFamily="34" charset="0"/>
              </a:rPr>
              <a:t>bố</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của</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Google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về</a:t>
            </a:r>
            <a:r>
              <a:rPr lang="vi-VN" b="0" i="0" dirty="0">
                <a:solidFill>
                  <a:srgbClr val="1B1B1B"/>
                </a:solidFill>
                <a:effectLst/>
                <a:latin typeface="Open Sans" panose="020B0606030504020204" pitchFamily="34" charset="0"/>
              </a:rPr>
              <a:t> mô </a:t>
            </a:r>
            <a:r>
              <a:rPr lang="vi-VN" b="0" i="0" dirty="0" err="1">
                <a:solidFill>
                  <a:srgbClr val="1B1B1B"/>
                </a:solidFill>
                <a:effectLst/>
                <a:latin typeface="Open Sans" panose="020B0606030504020204" pitchFamily="34" charset="0"/>
              </a:rPr>
              <a:t>hình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Map-Reduce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hệ</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thống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file</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tán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Google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File</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System</a:t>
            </a:r>
            <a:r>
              <a:rPr lang="vi-VN" b="0" i="0" dirty="0">
                <a:solidFill>
                  <a:srgbClr val="1B1B1B"/>
                </a:solidFill>
                <a:effectLst/>
                <a:latin typeface="Open Sans" panose="020B0606030504020204" pitchFamily="34" charset="0"/>
              </a:rPr>
              <a:t> (GFS).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cung </a:t>
            </a:r>
            <a:r>
              <a:rPr lang="vi-VN" b="0" i="0" dirty="0" err="1">
                <a:solidFill>
                  <a:srgbClr val="1B1B1B"/>
                </a:solidFill>
                <a:effectLst/>
                <a:latin typeface="Open Sans" panose="020B0606030504020204" pitchFamily="34" charset="0"/>
              </a:rPr>
              <a:t>cấp</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chúng</a:t>
            </a:r>
            <a:r>
              <a:rPr lang="vi-VN" b="0" i="0" dirty="0">
                <a:solidFill>
                  <a:srgbClr val="1B1B1B"/>
                </a:solidFill>
                <a:effectLst/>
                <a:latin typeface="Open Sans" panose="020B0606030504020204" pitchFamily="34" charset="0"/>
              </a:rPr>
              <a:t> ta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môi </a:t>
            </a:r>
            <a:r>
              <a:rPr lang="vi-VN" b="0" i="0" dirty="0" err="1">
                <a:solidFill>
                  <a:srgbClr val="1B1B1B"/>
                </a:solidFill>
                <a:effectLst/>
                <a:latin typeface="Open Sans" panose="020B0606030504020204" pitchFamily="34" charset="0"/>
              </a:rPr>
              <a:t>trường</a:t>
            </a:r>
            <a:r>
              <a:rPr lang="vi-VN" b="0" i="0" dirty="0">
                <a:solidFill>
                  <a:srgbClr val="1B1B1B"/>
                </a:solidFill>
                <a:effectLst/>
                <a:latin typeface="Open Sans" panose="020B0606030504020204" pitchFamily="34" charset="0"/>
              </a:rPr>
              <a:t> song </a:t>
            </a:r>
            <a:r>
              <a:rPr lang="vi-VN" b="0" i="0" dirty="0" err="1">
                <a:solidFill>
                  <a:srgbClr val="1B1B1B"/>
                </a:solidFill>
                <a:effectLst/>
                <a:latin typeface="Open Sans" panose="020B0606030504020204" pitchFamily="34" charset="0"/>
              </a:rPr>
              <a:t>song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thực</a:t>
            </a:r>
            <a:r>
              <a:rPr lang="vi-VN" b="0" i="0" dirty="0">
                <a:solidFill>
                  <a:srgbClr val="1B1B1B"/>
                </a:solidFill>
                <a:effectLst/>
                <a:latin typeface="Open Sans" panose="020B0606030504020204" pitchFamily="34" charset="0"/>
              </a:rPr>
              <a:t> thi </a:t>
            </a:r>
            <a:r>
              <a:rPr lang="vi-VN" b="0" i="0" dirty="0" err="1">
                <a:solidFill>
                  <a:srgbClr val="1B1B1B"/>
                </a:solidFill>
                <a:effectLst/>
                <a:latin typeface="Open Sans" panose="020B0606030504020204" pitchFamily="34" charset="0"/>
              </a:rPr>
              <a:t>các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vụ</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Map-Reduce</a:t>
            </a:r>
            <a:r>
              <a:rPr lang="vi-VN" b="0" i="0" dirty="0">
                <a:solidFill>
                  <a:srgbClr val="1B1B1B"/>
                </a:solidFill>
                <a:effectLst/>
                <a:latin typeface="Open Sans" panose="020B0606030504020204" pitchFamily="34" charset="0"/>
              </a:rPr>
              <a:t>.</a:t>
            </a:r>
          </a:p>
          <a:p>
            <a:endParaRPr lang="vi-VN" b="0" i="0" dirty="0">
              <a:solidFill>
                <a:srgbClr val="1B1B1B"/>
              </a:solidFill>
              <a:effectLst/>
              <a:latin typeface="Open Sans" panose="020B0606030504020204" pitchFamily="34" charset="0"/>
            </a:endParaRPr>
          </a:p>
          <a:p>
            <a:r>
              <a:rPr lang="en-US" b="0" i="0" dirty="0">
                <a:solidFill>
                  <a:srgbClr val="1B1B1B"/>
                </a:solidFill>
                <a:effectLst/>
                <a:latin typeface="Open Sans" panose="020B0606030504020204" pitchFamily="34" charset="0"/>
              </a:rPr>
              <a:t>Hadoop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một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cấu</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trúc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liên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kết</a:t>
            </a:r>
            <a:r>
              <a:rPr lang="en-US" b="0" i="0" dirty="0">
                <a:solidFill>
                  <a:srgbClr val="1B1B1B"/>
                </a:solidFill>
                <a:effectLst/>
                <a:latin typeface="Open Sans" panose="020B0606030504020204" pitchFamily="34" charset="0"/>
              </a:rPr>
              <a:t> master-slave. </a:t>
            </a:r>
            <a:r>
              <a:rPr lang="en-US" b="0" i="0" dirty="0" err="1">
                <a:solidFill>
                  <a:srgbClr val="1B1B1B"/>
                </a:solidFill>
                <a:effectLst/>
                <a:latin typeface="Open Sans" panose="020B0606030504020204" pitchFamily="34" charset="0"/>
              </a:rPr>
              <a:t>Trong</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cấu</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trúc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này</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chúng</a:t>
            </a:r>
            <a:r>
              <a:rPr lang="en-US" b="0" i="0" dirty="0">
                <a:solidFill>
                  <a:srgbClr val="1B1B1B"/>
                </a:solidFill>
                <a:effectLst/>
                <a:latin typeface="Open Sans" panose="020B0606030504020204" pitchFamily="34" charset="0"/>
              </a:rPr>
              <a:t> ta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một</a:t>
            </a:r>
            <a:r>
              <a:rPr lang="en-US" b="0" i="0" dirty="0">
                <a:solidFill>
                  <a:srgbClr val="1B1B1B"/>
                </a:solidFill>
                <a:effectLst/>
                <a:latin typeface="Open Sans" panose="020B0606030504020204" pitchFamily="34" charset="0"/>
              </a:rPr>
              <a:t> node master </a:t>
            </a:r>
            <a:r>
              <a:rPr lang="en-US" b="0" i="0" dirty="0" err="1">
                <a:solidFill>
                  <a:srgbClr val="1B1B1B"/>
                </a:solidFill>
                <a:effectLst/>
                <a:latin typeface="Open Sans" panose="020B0606030504020204" pitchFamily="34" charset="0"/>
              </a:rPr>
              <a:t>và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nhiều</a:t>
            </a:r>
            <a:r>
              <a:rPr lang="en-US" b="0" i="0" dirty="0">
                <a:solidFill>
                  <a:srgbClr val="1B1B1B"/>
                </a:solidFill>
                <a:effectLst/>
                <a:latin typeface="Open Sans" panose="020B0606030504020204" pitchFamily="34" charset="0"/>
              </a:rPr>
              <a:t> node slave . </a:t>
            </a:r>
            <a:r>
              <a:rPr lang="en-US" b="0" i="0" dirty="0" err="1">
                <a:solidFill>
                  <a:srgbClr val="1B1B1B"/>
                </a:solidFill>
                <a:effectLst/>
                <a:latin typeface="Open Sans" panose="020B0606030504020204" pitchFamily="34" charset="0"/>
              </a:rPr>
              <a:t>Chức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năng</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của</a:t>
            </a:r>
            <a:r>
              <a:rPr lang="en-US" b="0" i="0" dirty="0">
                <a:solidFill>
                  <a:srgbClr val="1B1B1B"/>
                </a:solidFill>
                <a:effectLst/>
                <a:latin typeface="Open Sans" panose="020B0606030504020204" pitchFamily="34" charset="0"/>
              </a:rPr>
              <a:t> node master </a:t>
            </a:r>
            <a:r>
              <a:rPr lang="en-US" b="0" i="0" dirty="0" err="1">
                <a:solidFill>
                  <a:srgbClr val="1B1B1B"/>
                </a:solidFill>
                <a:effectLst/>
                <a:latin typeface="Open Sans" panose="020B0606030504020204" pitchFamily="34" charset="0"/>
              </a:rPr>
              <a:t>là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gán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một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vụ</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cho</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các</a:t>
            </a:r>
            <a:r>
              <a:rPr lang="en-US" b="0" i="0" dirty="0">
                <a:solidFill>
                  <a:srgbClr val="1B1B1B"/>
                </a:solidFill>
                <a:effectLst/>
                <a:latin typeface="Open Sans" panose="020B0606030504020204" pitchFamily="34" charset="0"/>
              </a:rPr>
              <a:t> node slave </a:t>
            </a:r>
            <a:r>
              <a:rPr lang="en-US" b="0" i="0" dirty="0" err="1">
                <a:solidFill>
                  <a:srgbClr val="1B1B1B"/>
                </a:solidFill>
                <a:effectLst/>
                <a:latin typeface="Open Sans" panose="020B0606030504020204" pitchFamily="34" charset="0"/>
              </a:rPr>
              <a:t>khác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nhau</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quản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lý</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tài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nguyên</a:t>
            </a:r>
            <a:r>
              <a:rPr lang="en-US" b="0" i="0" dirty="0">
                <a:solidFill>
                  <a:srgbClr val="1B1B1B"/>
                </a:solidFill>
                <a:effectLst/>
                <a:latin typeface="Open Sans" panose="020B0606030504020204" pitchFamily="34" charset="0"/>
              </a:rPr>
              <a:t>.</a:t>
            </a:r>
            <a:endParaRPr lang="vi-VN" b="0" i="0" dirty="0">
              <a:solidFill>
                <a:srgbClr val="1B1B1B"/>
              </a:solidFill>
              <a:effectLst/>
              <a:latin typeface="Open Sans" panose="020B0606030504020204" pitchFamily="34" charset="0"/>
            </a:endParaRPr>
          </a:p>
          <a:p>
            <a:endParaRPr lang="vi-VN" b="0" i="0" dirty="0">
              <a:solidFill>
                <a:srgbClr val="1B1B1B"/>
              </a:solidFill>
              <a:effectLst/>
              <a:latin typeface="Open Sans" panose="020B0606030504020204" pitchFamily="34" charset="0"/>
            </a:endParaRPr>
          </a:p>
          <a:p>
            <a:pPr marL="0" marR="0">
              <a:lnSpc>
                <a:spcPct val="107000"/>
              </a:lnSpc>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Mapper</a:t>
            </a:r>
          </a:p>
          <a:p>
            <a:pPr marL="0" marR="0">
              <a:lnSpc>
                <a:spcPct val="107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splitting and mapping.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gọi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chunks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(splitting). Hadoop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RecordReader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TextInputFormat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Shuffle</a:t>
            </a:r>
          </a:p>
          <a:p>
            <a:pPr marL="0" marR="0">
              <a:lnSpc>
                <a:spcPct val="107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diễn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Mapper.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(sorting and merging).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key.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Reduce</a:t>
            </a:r>
          </a:p>
          <a:p>
            <a:pPr marL="0" marR="0">
              <a:lnSpc>
                <a:spcPct val="107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Reduce,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Shuffle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Reducer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max, min,… .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HDFS.</a:t>
            </a:r>
            <a:endParaRPr lang="vi-VN" sz="1800" dirty="0">
              <a:effectLst/>
              <a:latin typeface="Times New Roman" panose="02020603050405020304" pitchFamily="18" charset="0"/>
              <a:ea typeface="Times New Roman" panose="02020603050405020304" pitchFamily="18" charset="0"/>
            </a:endParaRPr>
          </a:p>
          <a:p>
            <a:pPr>
              <a:lnSpc>
                <a:spcPct val="107000"/>
              </a:lnSpc>
              <a:spcBef>
                <a:spcPts val="1200"/>
              </a:spcBef>
            </a:pP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Hadoop</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Apache framework </a:t>
            </a:r>
            <a:r>
              <a:rPr lang="en-US" sz="1800" dirty="0" err="1">
                <a:effectLst/>
                <a:latin typeface="Times New Roman" panose="02020603050405020304" pitchFamily="18" charset="0"/>
                <a:ea typeface="Times New Roman" panose="02020603050405020304" pitchFamily="18" charset="0"/>
              </a:rPr>
              <a:t>mã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tán</a:t>
            </a:r>
            <a:r>
              <a:rPr lang="en-US" sz="1800" dirty="0">
                <a:effectLst/>
                <a:latin typeface="Times New Roman" panose="02020603050405020304" pitchFamily="18" charset="0"/>
                <a:ea typeface="Times New Roman" panose="02020603050405020304" pitchFamily="18" charset="0"/>
              </a:rPr>
              <a:t> (distributed processing)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vi-VN" sz="1800" b="1" dirty="0" err="1">
                <a:effectLst/>
                <a:latin typeface="Times New Roman" panose="02020603050405020304" pitchFamily="18" charset="0"/>
                <a:ea typeface="Times New Roman" panose="02020603050405020304" pitchFamily="18" charset="0"/>
              </a:rPr>
              <a:t>Hadoop</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là</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một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Apache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framework</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nguồn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mở</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viết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bằng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Java</a:t>
            </a:r>
            <a:r>
              <a:rPr lang="vi-VN" sz="1800" dirty="0">
                <a:effectLst/>
                <a:latin typeface="Times New Roman" panose="02020603050405020304" pitchFamily="18" charset="0"/>
                <a:ea typeface="Times New Roman" panose="02020603050405020304" pitchFamily="18" charset="0"/>
              </a:rPr>
              <a:t> cho </a:t>
            </a:r>
            <a:r>
              <a:rPr lang="vi-VN" sz="1800" dirty="0" err="1">
                <a:effectLst/>
                <a:latin typeface="Times New Roman" panose="02020603050405020304" pitchFamily="18" charset="0"/>
                <a:ea typeface="Times New Roman" panose="02020603050405020304" pitchFamily="18" charset="0"/>
              </a:rPr>
              <a:t>phép</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phát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triển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các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ứng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dụng</a:t>
            </a:r>
            <a:r>
              <a:rPr lang="vi-VN" sz="1800" dirty="0">
                <a:effectLst/>
                <a:latin typeface="Times New Roman" panose="02020603050405020304" pitchFamily="18" charset="0"/>
                <a:ea typeface="Times New Roman" panose="02020603050405020304" pitchFamily="18" charset="0"/>
              </a:rPr>
              <a:t> phân </a:t>
            </a:r>
            <a:r>
              <a:rPr lang="vi-VN" sz="1800" dirty="0" err="1">
                <a:effectLst/>
                <a:latin typeface="Times New Roman" panose="02020603050405020304" pitchFamily="18" charset="0"/>
                <a:ea typeface="Times New Roman" panose="02020603050405020304" pitchFamily="18" charset="0"/>
              </a:rPr>
              <a:t>tán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có</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cường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độ</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dữ</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liệu</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lớn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một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cách</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miễn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phí</a:t>
            </a:r>
            <a:r>
              <a:rPr lang="vi-V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vi-VN" sz="1800" b="1" dirty="0" err="1">
                <a:effectLst/>
                <a:latin typeface="Times New Roman" panose="02020603050405020304" pitchFamily="18" charset="0"/>
                <a:ea typeface="Times New Roman" panose="02020603050405020304" pitchFamily="18" charset="0"/>
              </a:rPr>
              <a:t>Hadoop</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được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phát</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triển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dựa</a:t>
            </a:r>
            <a:r>
              <a:rPr lang="vi-VN" sz="1800" dirty="0">
                <a:effectLst/>
                <a:latin typeface="Times New Roman" panose="02020603050405020304" pitchFamily="18" charset="0"/>
                <a:ea typeface="Times New Roman" panose="02020603050405020304" pitchFamily="18" charset="0"/>
              </a:rPr>
              <a:t> trên ý </a:t>
            </a:r>
            <a:r>
              <a:rPr lang="vi-VN" sz="1800" dirty="0" err="1">
                <a:effectLst/>
                <a:latin typeface="Times New Roman" panose="02020603050405020304" pitchFamily="18" charset="0"/>
                <a:ea typeface="Times New Roman" panose="02020603050405020304" pitchFamily="18" charset="0"/>
              </a:rPr>
              <a:t>tưởng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từ</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các</a:t>
            </a:r>
            <a:r>
              <a:rPr lang="vi-VN" sz="1800" dirty="0">
                <a:effectLst/>
                <a:latin typeface="Times New Roman" panose="02020603050405020304" pitchFamily="18" charset="0"/>
                <a:ea typeface="Times New Roman" panose="02020603050405020304" pitchFamily="18" charset="0"/>
              </a:rPr>
              <a:t> công </a:t>
            </a:r>
            <a:r>
              <a:rPr lang="vi-VN" sz="1800" dirty="0" err="1">
                <a:effectLst/>
                <a:latin typeface="Times New Roman" panose="02020603050405020304" pitchFamily="18" charset="0"/>
                <a:ea typeface="Times New Roman" panose="02020603050405020304" pitchFamily="18" charset="0"/>
              </a:rPr>
              <a:t>bố</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của</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Google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về</a:t>
            </a:r>
            <a:r>
              <a:rPr lang="vi-VN" sz="1800" dirty="0">
                <a:effectLst/>
                <a:latin typeface="Times New Roman" panose="02020603050405020304" pitchFamily="18" charset="0"/>
                <a:ea typeface="Times New Roman" panose="02020603050405020304" pitchFamily="18" charset="0"/>
              </a:rPr>
              <a:t> mô </a:t>
            </a:r>
            <a:r>
              <a:rPr lang="vi-VN" sz="1800" dirty="0" err="1">
                <a:effectLst/>
                <a:latin typeface="Times New Roman" panose="02020603050405020304" pitchFamily="18" charset="0"/>
                <a:ea typeface="Times New Roman" panose="02020603050405020304" pitchFamily="18" charset="0"/>
              </a:rPr>
              <a:t>hình</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Map-Reduce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và</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hệ</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thống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file</a:t>
            </a:r>
            <a:r>
              <a:rPr lang="vi-VN" sz="1800" dirty="0">
                <a:effectLst/>
                <a:latin typeface="Times New Roman" panose="02020603050405020304" pitchFamily="18" charset="0"/>
                <a:ea typeface="Times New Roman" panose="02020603050405020304" pitchFamily="18" charset="0"/>
              </a:rPr>
              <a:t> phân </a:t>
            </a:r>
            <a:r>
              <a:rPr lang="vi-VN" sz="1800" dirty="0" err="1">
                <a:effectLst/>
                <a:latin typeface="Times New Roman" panose="02020603050405020304" pitchFamily="18" charset="0"/>
                <a:ea typeface="Times New Roman" panose="02020603050405020304" pitchFamily="18" charset="0"/>
              </a:rPr>
              <a:t>tán</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Google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File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System</a:t>
            </a:r>
            <a:r>
              <a:rPr lang="vi-VN" sz="1800" dirty="0">
                <a:effectLst/>
                <a:latin typeface="Times New Roman" panose="02020603050405020304" pitchFamily="18" charset="0"/>
                <a:ea typeface="Times New Roman" panose="02020603050405020304" pitchFamily="18" charset="0"/>
              </a:rPr>
              <a:t> (GFS). </a:t>
            </a:r>
            <a:r>
              <a:rPr lang="vi-VN" sz="1800" dirty="0" err="1">
                <a:effectLst/>
                <a:latin typeface="Times New Roman" panose="02020603050405020304" pitchFamily="18" charset="0"/>
                <a:ea typeface="Times New Roman" panose="02020603050405020304" pitchFamily="18" charset="0"/>
              </a:rPr>
              <a:t>Và</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có</a:t>
            </a:r>
            <a:r>
              <a:rPr lang="vi-VN" sz="1800" dirty="0">
                <a:effectLst/>
                <a:latin typeface="Times New Roman" panose="02020603050405020304" pitchFamily="18" charset="0"/>
                <a:ea typeface="Times New Roman" panose="02020603050405020304" pitchFamily="18" charset="0"/>
              </a:rPr>
              <a:t> cung </a:t>
            </a:r>
            <a:r>
              <a:rPr lang="vi-VN" sz="1800" dirty="0" err="1">
                <a:effectLst/>
                <a:latin typeface="Times New Roman" panose="02020603050405020304" pitchFamily="18" charset="0"/>
                <a:ea typeface="Times New Roman" panose="02020603050405020304" pitchFamily="18" charset="0"/>
              </a:rPr>
              <a:t>cấp</a:t>
            </a:r>
            <a:r>
              <a:rPr lang="vi-VN" sz="1800" dirty="0">
                <a:effectLst/>
                <a:latin typeface="Times New Roman" panose="02020603050405020304" pitchFamily="18" charset="0"/>
                <a:ea typeface="Times New Roman" panose="02020603050405020304" pitchFamily="18" charset="0"/>
              </a:rPr>
              <a:t> cho </a:t>
            </a:r>
            <a:r>
              <a:rPr lang="vi-VN" sz="1800" dirty="0" err="1">
                <a:effectLst/>
                <a:latin typeface="Times New Roman" panose="02020603050405020304" pitchFamily="18" charset="0"/>
                <a:ea typeface="Times New Roman" panose="02020603050405020304" pitchFamily="18" charset="0"/>
              </a:rPr>
              <a:t>chúng</a:t>
            </a:r>
            <a:r>
              <a:rPr lang="vi-VN" sz="1800" dirty="0">
                <a:effectLst/>
                <a:latin typeface="Times New Roman" panose="02020603050405020304" pitchFamily="18" charset="0"/>
                <a:ea typeface="Times New Roman" panose="02020603050405020304" pitchFamily="18" charset="0"/>
              </a:rPr>
              <a:t> ta </a:t>
            </a:r>
            <a:r>
              <a:rPr lang="vi-VN" sz="1800" dirty="0" err="1">
                <a:effectLst/>
                <a:latin typeface="Times New Roman" panose="02020603050405020304" pitchFamily="18" charset="0"/>
                <a:ea typeface="Times New Roman" panose="02020603050405020304" pitchFamily="18" charset="0"/>
              </a:rPr>
              <a:t>một</a:t>
            </a:r>
            <a:r>
              <a:rPr lang="vi-VN" sz="1800" dirty="0">
                <a:effectLst/>
                <a:latin typeface="Times New Roman" panose="02020603050405020304" pitchFamily="18" charset="0"/>
                <a:ea typeface="Times New Roman" panose="02020603050405020304" pitchFamily="18" charset="0"/>
              </a:rPr>
              <a:t> môi </a:t>
            </a:r>
            <a:r>
              <a:rPr lang="vi-VN" sz="1800" dirty="0" err="1">
                <a:effectLst/>
                <a:latin typeface="Times New Roman" panose="02020603050405020304" pitchFamily="18" charset="0"/>
                <a:ea typeface="Times New Roman" panose="02020603050405020304" pitchFamily="18" charset="0"/>
              </a:rPr>
              <a:t>trường</a:t>
            </a:r>
            <a:r>
              <a:rPr lang="vi-VN" sz="1800" dirty="0">
                <a:effectLst/>
                <a:latin typeface="Times New Roman" panose="02020603050405020304" pitchFamily="18" charset="0"/>
                <a:ea typeface="Times New Roman" panose="02020603050405020304" pitchFamily="18" charset="0"/>
              </a:rPr>
              <a:t> song </a:t>
            </a:r>
            <a:r>
              <a:rPr lang="vi-VN" sz="1800" dirty="0" err="1">
                <a:effectLst/>
                <a:latin typeface="Times New Roman" panose="02020603050405020304" pitchFamily="18" charset="0"/>
                <a:ea typeface="Times New Roman" panose="02020603050405020304" pitchFamily="18" charset="0"/>
              </a:rPr>
              <a:t>song</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để</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thực</a:t>
            </a:r>
            <a:r>
              <a:rPr lang="vi-VN" sz="1800" dirty="0">
                <a:effectLst/>
                <a:latin typeface="Times New Roman" panose="02020603050405020304" pitchFamily="18" charset="0"/>
                <a:ea typeface="Times New Roman" panose="02020603050405020304" pitchFamily="18" charset="0"/>
              </a:rPr>
              <a:t> thi </a:t>
            </a:r>
            <a:r>
              <a:rPr lang="vi-VN" sz="1800" dirty="0" err="1">
                <a:effectLst/>
                <a:latin typeface="Times New Roman" panose="02020603050405020304" pitchFamily="18" charset="0"/>
                <a:ea typeface="Times New Roman" panose="02020603050405020304" pitchFamily="18" charset="0"/>
              </a:rPr>
              <a:t>các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tác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vụ</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Map-Reduce</a:t>
            </a:r>
            <a:r>
              <a:rPr lang="vi-V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vi-V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Hadoop</a:t>
            </a: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Apache 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gốc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Hadoop Distributed File System (HDFS)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HDFS. </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Hadoop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cụm</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1 master node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worker/slave node.</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riêng</a:t>
            </a:r>
            <a:r>
              <a:rPr lang="en-US" sz="1800" dirty="0">
                <a:effectLst/>
                <a:latin typeface="Times New Roman" panose="02020603050405020304" pitchFamily="18" charset="0"/>
                <a:ea typeface="Times New Roman" panose="02020603050405020304" pitchFamily="18" charset="0"/>
              </a:rPr>
              <a:t>. Master node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JobTracker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TaskTracker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NameNode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DataNode</a:t>
            </a:r>
            <a:r>
              <a:rPr lang="en-US" sz="1800" dirty="0">
                <a:effectLst/>
                <a:latin typeface="Times New Roman" panose="02020603050405020304" pitchFamily="18" charset="0"/>
                <a:ea typeface="Times New Roman" panose="02020603050405020304" pitchFamily="18" charset="0"/>
              </a:rPr>
              <a:t>. Slave node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DataNode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TaskTracker</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slave node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MapReduce</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Hadoop 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ý </a:t>
            </a:r>
            <a:r>
              <a:rPr lang="en-US" sz="1800" dirty="0" err="1">
                <a:effectLst/>
                <a:latin typeface="Times New Roman" panose="02020603050405020304" pitchFamily="18" charset="0"/>
                <a:ea typeface="Times New Roman" panose="02020603050405020304" pitchFamily="18" charset="0"/>
              </a:rPr>
              <a:t>tưởng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MapReduce, khi </a:t>
            </a:r>
            <a:r>
              <a:rPr lang="en-US" sz="1800" dirty="0" err="1">
                <a:effectLst/>
                <a:latin typeface="Times New Roman" panose="02020603050405020304" pitchFamily="18" charset="0"/>
                <a:ea typeface="Times New Roman" panose="02020603050405020304" pitchFamily="18" charset="0"/>
              </a:rPr>
              <a:t>nói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Hadoop MapReduce</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Hadoop MapReduce</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ý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1. Mapper</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2. Shuffle and sorting</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3. Reducer</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thi</a:t>
            </a: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master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phối</a:t>
            </a:r>
            <a:r>
              <a:rPr lang="en-US" sz="1800" dirty="0">
                <a:effectLst/>
                <a:latin typeface="Times New Roman" panose="02020603050405020304" pitchFamily="18" charset="0"/>
                <a:ea typeface="Times New Roman" panose="02020603050405020304" pitchFamily="18" charset="0"/>
              </a:rPr>
              <a:t> M Map task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dõi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Map task </a:t>
            </a:r>
            <a:r>
              <a:rPr lang="en-US" sz="1800" dirty="0" err="1">
                <a:effectLst/>
                <a:latin typeface="Times New Roman" panose="02020603050405020304" pitchFamily="18" charset="0"/>
                <a:ea typeface="Times New Roman" panose="02020603050405020304" pitchFamily="18" charset="0"/>
              </a:rPr>
              <a:t>đọc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local buffer</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Shuffle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reducers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nhớ</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đệm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reducers</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 Reducer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HDFS</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Mapper</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splitting and mapping.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gọi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chunks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(splitting). Hadoop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RecordReader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TextInputFormat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Shuffle</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diễn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Mapper.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(sorting and merging).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key.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rPr>
              <a:t> key-value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Reduce</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Reduce,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Shuffle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Reducer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max, min,… .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HDFS.</a:t>
            </a:r>
            <a:endParaRPr lang="en-US" sz="1800" dirty="0">
              <a:effectLst/>
              <a:latin typeface="Times New Roman" panose="02020603050405020304" pitchFamily="18" charset="0"/>
              <a:ea typeface="Calibri" panose="020F0502020204030204" pitchFamily="34" charset="0"/>
            </a:endParaRPr>
          </a:p>
          <a:p>
            <a:pPr>
              <a:lnSpc>
                <a:spcPct val="107000"/>
              </a:lnSpc>
              <a:spcBef>
                <a:spcPts val="1200"/>
              </a:spcBef>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Hadoop MapReduce</a:t>
            </a:r>
          </a:p>
          <a:p>
            <a:r>
              <a:rPr lang="en-US" sz="1800" b="1" dirty="0" err="1">
                <a:effectLst/>
                <a:latin typeface="Times New Roman" panose="02020603050405020304" pitchFamily="18" charset="0"/>
                <a:ea typeface="Times New Roman" panose="02020603050405020304" pitchFamily="18" charset="0"/>
              </a:rPr>
              <a:t>Hỗ</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trợ</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xử</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tính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toán</a:t>
            </a:r>
            <a:r>
              <a:rPr lang="en-US" sz="1800" b="1" dirty="0">
                <a:effectLst/>
                <a:latin typeface="Times New Roman" panose="02020603050405020304" pitchFamily="18" charset="0"/>
                <a:ea typeface="Times New Roman" panose="02020603050405020304" pitchFamily="18" charset="0"/>
              </a:rPr>
              <a:t> song </a:t>
            </a:r>
            <a:r>
              <a:rPr lang="en-US" sz="1800" b="1" dirty="0" err="1">
                <a:effectLst/>
                <a:latin typeface="Times New Roman" panose="02020603050405020304" pitchFamily="18" charset="0"/>
                <a:ea typeface="Times New Roman" panose="02020603050405020304" pitchFamily="18" charset="0"/>
              </a:rPr>
              <a:t>song</a:t>
            </a:r>
            <a:r>
              <a:rPr lang="en-US" sz="1800" b="1" dirty="0">
                <a:effectLst/>
                <a:latin typeface="Times New Roman" panose="02020603050405020304" pitchFamily="18" charset="0"/>
                <a:ea typeface="Times New Roman" panose="02020603050405020304" pitchFamily="18" charset="0"/>
              </a:rPr>
              <a:t> (Parallel Processing)</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chia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riêng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biệt</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a:effectLst/>
                <a:latin typeface="Times New Roman" panose="02020603050405020304" pitchFamily="18" charset="0"/>
                <a:ea typeface="Times New Roman" panose="02020603050405020304" pitchFamily="18" charset="0"/>
              </a:rPr>
              <a:t>Data Locality</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nhiên</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di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nghẽn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truyền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khắc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ở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nằm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err="1">
                <a:effectLst/>
                <a:latin typeface="Times New Roman" panose="02020603050405020304" pitchFamily="18" charset="0"/>
                <a:ea typeface="Times New Roman" panose="02020603050405020304" pitchFamily="18" charset="0"/>
              </a:rPr>
              <a:t>Khả</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năng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mở</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rộng</a:t>
            </a:r>
            <a:r>
              <a:rPr lang="en-US" sz="1800" b="1" dirty="0">
                <a:effectLst/>
                <a:latin typeface="Times New Roman" panose="02020603050405020304" pitchFamily="18" charset="0"/>
                <a:ea typeface="Times New Roman" panose="02020603050405020304" pitchFamily="18" charset="0"/>
              </a:rPr>
              <a:t> (Scalability)</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nghìn</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scan 1000TB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1 node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100MB/s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24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1000 node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đương</a:t>
            </a:r>
            <a:r>
              <a:rPr lang="en-US" sz="1800" dirty="0">
                <a:effectLst/>
                <a:latin typeface="Times New Roman" panose="02020603050405020304" pitchFamily="18" charset="0"/>
                <a:ea typeface="Times New Roman" panose="02020603050405020304" pitchFamily="18" charset="0"/>
              </a:rPr>
              <a:t> 35 </a:t>
            </a:r>
            <a:r>
              <a:rPr lang="en-US" sz="1800" dirty="0" err="1">
                <a:effectLst/>
                <a:latin typeface="Times New Roman" panose="02020603050405020304" pitchFamily="18" charset="0"/>
                <a:ea typeface="Times New Roman" panose="02020603050405020304" pitchFamily="18" charset="0"/>
              </a:rPr>
              <a:t>phút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scan </a:t>
            </a:r>
            <a:r>
              <a:rPr lang="en-US" sz="1800" dirty="0" err="1">
                <a:effectLst/>
                <a:latin typeface="Times New Roman" panose="02020603050405020304" pitchFamily="18" charset="0"/>
                <a:ea typeface="Times New Roman" panose="02020603050405020304" pitchFamily="18" charset="0"/>
              </a:rPr>
              <a:t>xong</a:t>
            </a:r>
            <a:r>
              <a:rPr lang="en-US" sz="1800" dirty="0">
                <a:effectLst/>
                <a:latin typeface="Times New Roman" panose="02020603050405020304" pitchFamily="18" charset="0"/>
                <a:ea typeface="Times New Roman" panose="02020603050405020304" pitchFamily="18" charset="0"/>
              </a:rPr>
              <a:t> 1000TB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sút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chịu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(Availability &amp; Fault Tolerance)</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Hadoop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luôn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yêu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Nhờ</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chịu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Task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kill hay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Task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node </a:t>
            </a:r>
            <a:r>
              <a:rPr lang="en-US" sz="1800" dirty="0" err="1">
                <a:effectLst/>
                <a:latin typeface="Times New Roman" panose="02020603050405020304" pitchFamily="18" charset="0"/>
                <a:ea typeface="Times New Roman" panose="02020603050405020304" pitchFamily="18" charset="0"/>
              </a:rPr>
              <a:t>mới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Task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locality)</a:t>
            </a:r>
            <a:endParaRPr lang="en-US" sz="1800" dirty="0">
              <a:effectLst/>
              <a:latin typeface="Times New Roman" panose="02020603050405020304" pitchFamily="18" charset="0"/>
              <a:ea typeface="Calibri" panose="020F0502020204030204" pitchFamily="34" charset="0"/>
            </a:endParaRPr>
          </a:p>
          <a:p>
            <a:r>
              <a:rPr lang="en-US" sz="1800" b="1" dirty="0">
                <a:effectLst/>
                <a:latin typeface="Times New Roman" panose="02020603050405020304" pitchFamily="18" charset="0"/>
                <a:ea typeface="Times New Roman" panose="02020603050405020304" pitchFamily="18" charset="0"/>
              </a:rPr>
              <a:t>Chi </a:t>
            </a:r>
            <a:r>
              <a:rPr lang="en-US" sz="1800" b="1" dirty="0" err="1">
                <a:effectLst/>
                <a:latin typeface="Times New Roman" panose="02020603050405020304" pitchFamily="18" charset="0"/>
                <a:ea typeface="Times New Roman" panose="02020603050405020304" pitchFamily="18" charset="0"/>
              </a:rPr>
              <a:t>phí</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thấp</a:t>
            </a:r>
            <a:r>
              <a:rPr lang="en-US" sz="1800" b="1" dirty="0">
                <a:effectLst/>
                <a:latin typeface="Times New Roman" panose="02020603050405020304" pitchFamily="18" charset="0"/>
                <a:ea typeface="Times New Roman" panose="02020603050405020304" pitchFamily="18" charset="0"/>
              </a:rPr>
              <a:t> (Cost-effective)</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Hadoop, Hadoop </a:t>
            </a:r>
            <a:r>
              <a:rPr lang="en-US" sz="1800" dirty="0" err="1">
                <a:effectLst/>
                <a:latin typeface="Times New Roman" panose="02020603050405020304" pitchFamily="18" charset="0"/>
                <a:ea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(commodity hardware),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rẻ</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chịu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vậy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Hadoop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ít</a:t>
            </a:r>
            <a:r>
              <a:rPr lang="en-US" sz="1800" dirty="0">
                <a:effectLst/>
                <a:latin typeface="Times New Roman" panose="02020603050405020304" pitchFamily="18" charset="0"/>
                <a:ea typeface="Times New Roman" panose="02020603050405020304" pitchFamily="18" charset="0"/>
              </a:rPr>
              <a:t> chi </a:t>
            </a:r>
            <a:r>
              <a:rPr lang="en-US" sz="1800" dirty="0" err="1">
                <a:effectLst/>
                <a:latin typeface="Times New Roman" panose="02020603050405020304" pitchFamily="18" charset="0"/>
                <a:ea typeface="Times New Roman" panose="02020603050405020304" pitchFamily="18" charset="0"/>
              </a:rPr>
              <a:t>phí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err="1">
                <a:effectLst/>
                <a:latin typeface="Times New Roman" panose="02020603050405020304" pitchFamily="18" charset="0"/>
                <a:ea typeface="Times New Roman" panose="02020603050405020304" pitchFamily="18" charset="0"/>
              </a:rPr>
              <a:t>Bảo</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mật</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xác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thực</a:t>
            </a:r>
            <a:r>
              <a:rPr lang="en-US" sz="1800" b="1" dirty="0">
                <a:effectLst/>
                <a:latin typeface="Times New Roman" panose="02020603050405020304" pitchFamily="18" charset="0"/>
                <a:ea typeface="Times New Roman" panose="02020603050405020304" pitchFamily="18" charset="0"/>
              </a:rPr>
              <a:t> (Security &amp; Authentication)</a:t>
            </a: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giải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rủi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HDFS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HBase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a:p>
            <a:r>
              <a:rPr lang="en-US" sz="1800" b="1" dirty="0" err="1">
                <a:effectLst/>
                <a:latin typeface="Times New Roman" panose="02020603050405020304" pitchFamily="18" charset="0"/>
                <a:ea typeface="Times New Roman" panose="02020603050405020304" pitchFamily="18" charset="0"/>
              </a:rPr>
              <a:t>Mô</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hình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lập</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trình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giản</a:t>
            </a:r>
            <a:endParaRPr lang="en-US" sz="1800" b="1"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MapReduce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ngoài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Hadoop MapReduce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rPr>
              <a:t> Java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học</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0"/>
              </a:spcAft>
            </a:pPr>
            <a:endParaRPr lang="vi-VN"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295C818-A9D4-4A56-AD04-9325DB89270F}" type="slidenum">
              <a:rPr lang="en-US" smtClean="0"/>
              <a:t>8</a:t>
            </a:fld>
            <a:endParaRPr lang="en-US"/>
          </a:p>
        </p:txBody>
      </p:sp>
    </p:spTree>
    <p:extLst>
      <p:ext uri="{BB962C8B-B14F-4D97-AF65-F5344CB8AC3E}">
        <p14:creationId xmlns:p14="http://schemas.microsoft.com/office/powerpoint/2010/main" val="9310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dirty="0" err="1">
                <a:solidFill>
                  <a:srgbClr val="333333"/>
                </a:solidFill>
                <a:effectLst/>
                <a:latin typeface="OpenSans"/>
              </a:rPr>
              <a:t>Amazon</a:t>
            </a:r>
            <a:r>
              <a:rPr lang="vi-VN" b="0" i="0" dirty="0">
                <a:solidFill>
                  <a:srgbClr val="333333"/>
                </a:solidFill>
                <a:effectLst/>
                <a:latin typeface="OpenSans"/>
              </a:rPr>
              <a:t> </a:t>
            </a:r>
            <a:r>
              <a:rPr lang="vi-VN" b="0" i="0" dirty="0" err="1">
                <a:solidFill>
                  <a:srgbClr val="333333"/>
                </a:solidFill>
                <a:effectLst/>
                <a:latin typeface="OpenSans"/>
              </a:rPr>
              <a:t>Simple</a:t>
            </a:r>
            <a:r>
              <a:rPr lang="vi-VN" b="0" i="0" dirty="0">
                <a:solidFill>
                  <a:srgbClr val="333333"/>
                </a:solidFill>
                <a:effectLst/>
                <a:latin typeface="OpenSans"/>
              </a:rPr>
              <a:t> </a:t>
            </a:r>
            <a:r>
              <a:rPr lang="vi-VN" b="0" i="0" dirty="0" err="1">
                <a:solidFill>
                  <a:srgbClr val="333333"/>
                </a:solidFill>
                <a:effectLst/>
                <a:latin typeface="OpenSans"/>
              </a:rPr>
              <a:t>Storage</a:t>
            </a:r>
            <a:r>
              <a:rPr lang="vi-VN" b="0" i="0" dirty="0">
                <a:solidFill>
                  <a:srgbClr val="333333"/>
                </a:solidFill>
                <a:effectLst/>
                <a:latin typeface="OpenSans"/>
              </a:rPr>
              <a:t> </a:t>
            </a:r>
            <a:r>
              <a:rPr lang="vi-VN" b="0" i="0" dirty="0" err="1">
                <a:solidFill>
                  <a:srgbClr val="333333"/>
                </a:solidFill>
                <a:effectLst/>
                <a:latin typeface="OpenSans"/>
              </a:rPr>
              <a:t>Service</a:t>
            </a:r>
            <a:r>
              <a:rPr lang="vi-VN" b="0" i="0" dirty="0">
                <a:solidFill>
                  <a:srgbClr val="333333"/>
                </a:solidFill>
                <a:effectLst/>
                <a:latin typeface="OpenSans"/>
              </a:rPr>
              <a:t> (</a:t>
            </a:r>
            <a:r>
              <a:rPr lang="vi-VN" b="0" i="0" dirty="0" err="1">
                <a:solidFill>
                  <a:srgbClr val="333333"/>
                </a:solidFill>
                <a:effectLst/>
                <a:latin typeface="OpenSans"/>
              </a:rPr>
              <a:t>Amazon</a:t>
            </a:r>
            <a:r>
              <a:rPr lang="vi-VN" b="0" i="0" dirty="0">
                <a:solidFill>
                  <a:srgbClr val="333333"/>
                </a:solidFill>
                <a:effectLst/>
                <a:latin typeface="OpenSans"/>
              </a:rPr>
              <a:t> S3) </a:t>
            </a:r>
            <a:r>
              <a:rPr lang="vi-VN" b="0" i="0" dirty="0" err="1">
                <a:solidFill>
                  <a:srgbClr val="333333"/>
                </a:solidFill>
                <a:effectLst/>
                <a:latin typeface="OpenSans"/>
              </a:rPr>
              <a:t>là</a:t>
            </a:r>
            <a:r>
              <a:rPr lang="vi-VN" b="0" i="0" dirty="0">
                <a:solidFill>
                  <a:srgbClr val="333333"/>
                </a:solidFill>
                <a:effectLst/>
                <a:latin typeface="OpenSans"/>
              </a:rPr>
              <a:t> </a:t>
            </a:r>
            <a:r>
              <a:rPr lang="vi-VN" b="0" i="0" dirty="0" err="1">
                <a:solidFill>
                  <a:srgbClr val="333333"/>
                </a:solidFill>
                <a:effectLst/>
                <a:latin typeface="OpenSans"/>
              </a:rPr>
              <a:t>một</a:t>
            </a:r>
            <a:r>
              <a:rPr lang="vi-VN" b="0" i="0" dirty="0">
                <a:solidFill>
                  <a:srgbClr val="333333"/>
                </a:solidFill>
                <a:effectLst/>
                <a:latin typeface="OpenSans"/>
              </a:rPr>
              <a:t> </a:t>
            </a:r>
            <a:r>
              <a:rPr lang="vi-VN" b="0" i="0" dirty="0" err="1">
                <a:solidFill>
                  <a:srgbClr val="333333"/>
                </a:solidFill>
                <a:effectLst/>
                <a:latin typeface="OpenSans"/>
              </a:rPr>
              <a:t>dịch</a:t>
            </a:r>
            <a:r>
              <a:rPr lang="vi-VN" b="0" i="0" dirty="0">
                <a:solidFill>
                  <a:srgbClr val="333333"/>
                </a:solidFill>
                <a:effectLst/>
                <a:latin typeface="OpenSans"/>
              </a:rPr>
              <a:t> </a:t>
            </a:r>
            <a:r>
              <a:rPr lang="vi-VN" b="0" i="0" dirty="0" err="1">
                <a:solidFill>
                  <a:srgbClr val="333333"/>
                </a:solidFill>
                <a:effectLst/>
                <a:latin typeface="OpenSans"/>
              </a:rPr>
              <a:t>vụ</a:t>
            </a:r>
            <a:r>
              <a:rPr lang="vi-VN" b="0" i="0" dirty="0">
                <a:solidFill>
                  <a:srgbClr val="333333"/>
                </a:solidFill>
                <a:effectLst/>
                <a:latin typeface="OpenSans"/>
              </a:rPr>
              <a:t> lưu </a:t>
            </a:r>
            <a:r>
              <a:rPr lang="vi-VN" b="0" i="0" dirty="0" err="1">
                <a:solidFill>
                  <a:srgbClr val="333333"/>
                </a:solidFill>
                <a:effectLst/>
                <a:latin typeface="OpenSans"/>
              </a:rPr>
              <a:t>trữ</a:t>
            </a:r>
            <a:r>
              <a:rPr lang="vi-VN" b="0" i="0" dirty="0">
                <a:solidFill>
                  <a:srgbClr val="333333"/>
                </a:solidFill>
                <a:effectLst/>
                <a:latin typeface="OpenSans"/>
              </a:rPr>
              <a:t> </a:t>
            </a:r>
            <a:r>
              <a:rPr lang="vi-VN" b="0" i="0" dirty="0" err="1">
                <a:solidFill>
                  <a:srgbClr val="333333"/>
                </a:solidFill>
                <a:effectLst/>
                <a:latin typeface="OpenSans"/>
              </a:rPr>
              <a:t>đối</a:t>
            </a:r>
            <a:r>
              <a:rPr lang="vi-VN" b="0" i="0" dirty="0">
                <a:solidFill>
                  <a:srgbClr val="333333"/>
                </a:solidFill>
                <a:effectLst/>
                <a:latin typeface="OpenSans"/>
              </a:rPr>
              <a:t> </a:t>
            </a:r>
            <a:r>
              <a:rPr lang="vi-VN" b="0" i="0" dirty="0" err="1">
                <a:solidFill>
                  <a:srgbClr val="333333"/>
                </a:solidFill>
                <a:effectLst/>
                <a:latin typeface="OpenSans"/>
              </a:rPr>
              <a:t>tượng</a:t>
            </a:r>
            <a:r>
              <a:rPr lang="vi-VN" b="0" i="0" dirty="0">
                <a:solidFill>
                  <a:srgbClr val="333333"/>
                </a:solidFill>
                <a:effectLst/>
                <a:latin typeface="OpenSans"/>
              </a:rPr>
              <a:t> cung </a:t>
            </a:r>
            <a:r>
              <a:rPr lang="vi-VN" b="0" i="0" dirty="0" err="1">
                <a:solidFill>
                  <a:srgbClr val="333333"/>
                </a:solidFill>
                <a:effectLst/>
                <a:latin typeface="OpenSans"/>
              </a:rPr>
              <a:t>cấp</a:t>
            </a:r>
            <a:r>
              <a:rPr lang="vi-VN" b="0" i="0" dirty="0">
                <a:solidFill>
                  <a:srgbClr val="333333"/>
                </a:solidFill>
                <a:effectLst/>
                <a:latin typeface="OpenSans"/>
              </a:rPr>
              <a:t> </a:t>
            </a:r>
            <a:r>
              <a:rPr lang="vi-VN" b="0" i="0" dirty="0" err="1">
                <a:solidFill>
                  <a:srgbClr val="333333"/>
                </a:solidFill>
                <a:effectLst/>
                <a:latin typeface="OpenSans"/>
              </a:rPr>
              <a:t>khả</a:t>
            </a:r>
            <a:r>
              <a:rPr lang="vi-VN" b="0" i="0" dirty="0">
                <a:solidFill>
                  <a:srgbClr val="333333"/>
                </a:solidFill>
                <a:effectLst/>
                <a:latin typeface="OpenSans"/>
              </a:rPr>
              <a:t> năng thay </a:t>
            </a:r>
            <a:r>
              <a:rPr lang="vi-VN" b="0" i="0" dirty="0" err="1">
                <a:solidFill>
                  <a:srgbClr val="333333"/>
                </a:solidFill>
                <a:effectLst/>
                <a:latin typeface="OpenSans"/>
              </a:rPr>
              <a:t>đổi</a:t>
            </a:r>
            <a:r>
              <a:rPr lang="vi-VN" b="0" i="0" dirty="0">
                <a:solidFill>
                  <a:srgbClr val="333333"/>
                </a:solidFill>
                <a:effectLst/>
                <a:latin typeface="OpenSans"/>
              </a:rPr>
              <a:t> quy mô, </a:t>
            </a:r>
            <a:r>
              <a:rPr lang="vi-VN" b="0" i="0" dirty="0" err="1">
                <a:solidFill>
                  <a:srgbClr val="333333"/>
                </a:solidFill>
                <a:effectLst/>
                <a:latin typeface="OpenSans"/>
              </a:rPr>
              <a:t>mức</a:t>
            </a:r>
            <a:r>
              <a:rPr lang="vi-VN" b="0" i="0" dirty="0">
                <a:solidFill>
                  <a:srgbClr val="333333"/>
                </a:solidFill>
                <a:effectLst/>
                <a:latin typeface="OpenSans"/>
              </a:rPr>
              <a:t> </a:t>
            </a:r>
            <a:r>
              <a:rPr lang="vi-VN" b="0" i="0" dirty="0" err="1">
                <a:solidFill>
                  <a:srgbClr val="333333"/>
                </a:solidFill>
                <a:effectLst/>
                <a:latin typeface="OpenSans"/>
              </a:rPr>
              <a:t>độ</a:t>
            </a:r>
            <a:r>
              <a:rPr lang="vi-VN" b="0" i="0" dirty="0">
                <a:solidFill>
                  <a:srgbClr val="333333"/>
                </a:solidFill>
                <a:effectLst/>
                <a:latin typeface="OpenSans"/>
              </a:rPr>
              <a:t> </a:t>
            </a:r>
            <a:r>
              <a:rPr lang="vi-VN" b="0" i="0" dirty="0" err="1">
                <a:solidFill>
                  <a:srgbClr val="333333"/>
                </a:solidFill>
                <a:effectLst/>
                <a:latin typeface="OpenSans"/>
              </a:rPr>
              <a:t>sẵn</a:t>
            </a:r>
            <a:r>
              <a:rPr lang="vi-VN" b="0" i="0" dirty="0">
                <a:solidFill>
                  <a:srgbClr val="333333"/>
                </a:solidFill>
                <a:effectLst/>
                <a:latin typeface="OpenSans"/>
              </a:rPr>
              <a:t> </a:t>
            </a:r>
            <a:r>
              <a:rPr lang="vi-VN" b="0" i="0" dirty="0" err="1">
                <a:solidFill>
                  <a:srgbClr val="333333"/>
                </a:solidFill>
                <a:effectLst/>
                <a:latin typeface="OpenSans"/>
              </a:rPr>
              <a:t>sàng</a:t>
            </a:r>
            <a:r>
              <a:rPr lang="vi-VN" b="0" i="0" dirty="0">
                <a:solidFill>
                  <a:srgbClr val="333333"/>
                </a:solidFill>
                <a:effectLst/>
                <a:latin typeface="OpenSans"/>
              </a:rPr>
              <a:t> </a:t>
            </a:r>
            <a:r>
              <a:rPr lang="vi-VN" b="0" i="0" dirty="0" err="1">
                <a:solidFill>
                  <a:srgbClr val="333333"/>
                </a:solidFill>
                <a:effectLst/>
                <a:latin typeface="OpenSans"/>
              </a:rPr>
              <a:t>của</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độ</a:t>
            </a:r>
            <a:r>
              <a:rPr lang="vi-VN" b="0" i="0" dirty="0">
                <a:solidFill>
                  <a:srgbClr val="333333"/>
                </a:solidFill>
                <a:effectLst/>
                <a:latin typeface="OpenSans"/>
              </a:rPr>
              <a:t> </a:t>
            </a:r>
            <a:r>
              <a:rPr lang="vi-VN" b="0" i="0" dirty="0" err="1">
                <a:solidFill>
                  <a:srgbClr val="333333"/>
                </a:solidFill>
                <a:effectLst/>
                <a:latin typeface="OpenSans"/>
              </a:rPr>
              <a:t>bảo</a:t>
            </a:r>
            <a:r>
              <a:rPr lang="vi-VN" b="0" i="0" dirty="0">
                <a:solidFill>
                  <a:srgbClr val="333333"/>
                </a:solidFill>
                <a:effectLst/>
                <a:latin typeface="OpenSans"/>
              </a:rPr>
              <a:t> </a:t>
            </a:r>
            <a:r>
              <a:rPr lang="vi-VN" b="0" i="0" dirty="0" err="1">
                <a:solidFill>
                  <a:srgbClr val="333333"/>
                </a:solidFill>
                <a:effectLst/>
                <a:latin typeface="OpenSans"/>
              </a:rPr>
              <a:t>mật</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hiệu</a:t>
            </a:r>
            <a:r>
              <a:rPr lang="vi-VN" b="0" i="0" dirty="0">
                <a:solidFill>
                  <a:srgbClr val="333333"/>
                </a:solidFill>
                <a:effectLst/>
                <a:latin typeface="OpenSans"/>
              </a:rPr>
              <a:t> </a:t>
            </a:r>
            <a:r>
              <a:rPr lang="vi-VN" b="0" i="0" dirty="0" err="1">
                <a:solidFill>
                  <a:srgbClr val="333333"/>
                </a:solidFill>
                <a:effectLst/>
                <a:latin typeface="OpenSans"/>
              </a:rPr>
              <a:t>suất</a:t>
            </a:r>
            <a:r>
              <a:rPr lang="vi-VN" b="0" i="0" dirty="0">
                <a:solidFill>
                  <a:srgbClr val="333333"/>
                </a:solidFill>
                <a:effectLst/>
                <a:latin typeface="OpenSans"/>
              </a:rPr>
              <a:t> </a:t>
            </a:r>
            <a:r>
              <a:rPr lang="vi-VN" b="0" i="0" dirty="0" err="1">
                <a:solidFill>
                  <a:srgbClr val="333333"/>
                </a:solidFill>
                <a:effectLst/>
                <a:latin typeface="OpenSans"/>
              </a:rPr>
              <a:t>hàng</a:t>
            </a:r>
            <a:r>
              <a:rPr lang="vi-VN" b="0" i="0" dirty="0">
                <a:solidFill>
                  <a:srgbClr val="333333"/>
                </a:solidFill>
                <a:effectLst/>
                <a:latin typeface="OpenSans"/>
              </a:rPr>
              <a:t> </a:t>
            </a:r>
            <a:r>
              <a:rPr lang="vi-VN" b="0" i="0" dirty="0" err="1">
                <a:solidFill>
                  <a:srgbClr val="333333"/>
                </a:solidFill>
                <a:effectLst/>
                <a:latin typeface="OpenSans"/>
              </a:rPr>
              <a:t>đầu</a:t>
            </a:r>
            <a:r>
              <a:rPr lang="vi-VN" b="0" i="0" dirty="0">
                <a:solidFill>
                  <a:srgbClr val="333333"/>
                </a:solidFill>
                <a:effectLst/>
                <a:latin typeface="OpenSans"/>
              </a:rPr>
              <a:t> trong </a:t>
            </a:r>
            <a:r>
              <a:rPr lang="vi-VN" b="0" i="0" dirty="0" err="1">
                <a:solidFill>
                  <a:srgbClr val="333333"/>
                </a:solidFill>
                <a:effectLst/>
                <a:latin typeface="OpenSans"/>
              </a:rPr>
              <a:t>ngành</a:t>
            </a:r>
            <a:r>
              <a:rPr lang="vi-VN" b="0" i="0" dirty="0">
                <a:solidFill>
                  <a:srgbClr val="333333"/>
                </a:solidFill>
                <a:effectLst/>
                <a:latin typeface="OpenSans"/>
              </a:rPr>
              <a:t>. </a:t>
            </a:r>
            <a:r>
              <a:rPr lang="vi-VN" b="0" i="0" dirty="0" err="1">
                <a:solidFill>
                  <a:srgbClr val="333333"/>
                </a:solidFill>
                <a:effectLst/>
                <a:latin typeface="OpenSans"/>
              </a:rPr>
              <a:t>Khách</a:t>
            </a:r>
            <a:r>
              <a:rPr lang="vi-VN" b="0" i="0" dirty="0">
                <a:solidFill>
                  <a:srgbClr val="333333"/>
                </a:solidFill>
                <a:effectLst/>
                <a:latin typeface="OpenSans"/>
              </a:rPr>
              <a:t> </a:t>
            </a:r>
            <a:r>
              <a:rPr lang="vi-VN" b="0" i="0" dirty="0" err="1">
                <a:solidFill>
                  <a:srgbClr val="333333"/>
                </a:solidFill>
                <a:effectLst/>
                <a:latin typeface="OpenSans"/>
              </a:rPr>
              <a:t>hàng</a:t>
            </a:r>
            <a:r>
              <a:rPr lang="vi-VN" b="0" i="0" dirty="0">
                <a:solidFill>
                  <a:srgbClr val="333333"/>
                </a:solidFill>
                <a:effectLst/>
                <a:latin typeface="OpenSans"/>
              </a:rPr>
              <a:t> </a:t>
            </a:r>
            <a:r>
              <a:rPr lang="vi-VN" b="0" i="0" dirty="0" err="1">
                <a:solidFill>
                  <a:srgbClr val="333333"/>
                </a:solidFill>
                <a:effectLst/>
                <a:latin typeface="OpenSans"/>
              </a:rPr>
              <a:t>thuộc</a:t>
            </a:r>
            <a:r>
              <a:rPr lang="vi-VN" b="0" i="0" dirty="0">
                <a:solidFill>
                  <a:srgbClr val="333333"/>
                </a:solidFill>
                <a:effectLst/>
                <a:latin typeface="OpenSans"/>
              </a:rPr>
              <a:t> </a:t>
            </a:r>
            <a:r>
              <a:rPr lang="vi-VN" b="0" i="0" dirty="0" err="1">
                <a:solidFill>
                  <a:srgbClr val="333333"/>
                </a:solidFill>
                <a:effectLst/>
                <a:latin typeface="OpenSans"/>
              </a:rPr>
              <a:t>mọi</a:t>
            </a:r>
            <a:r>
              <a:rPr lang="vi-VN" b="0" i="0" dirty="0">
                <a:solidFill>
                  <a:srgbClr val="333333"/>
                </a:solidFill>
                <a:effectLst/>
                <a:latin typeface="OpenSans"/>
              </a:rPr>
              <a:t> quy mô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ngành</a:t>
            </a:r>
            <a:r>
              <a:rPr lang="vi-VN" b="0" i="0" dirty="0">
                <a:solidFill>
                  <a:srgbClr val="333333"/>
                </a:solidFill>
                <a:effectLst/>
                <a:latin typeface="OpenSans"/>
              </a:rPr>
              <a:t> </a:t>
            </a:r>
            <a:r>
              <a:rPr lang="vi-VN" b="0" i="0" dirty="0" err="1">
                <a:solidFill>
                  <a:srgbClr val="333333"/>
                </a:solidFill>
                <a:effectLst/>
                <a:latin typeface="OpenSans"/>
              </a:rPr>
              <a:t>nghề</a:t>
            </a:r>
            <a:r>
              <a:rPr lang="vi-VN" b="0" i="0" dirty="0">
                <a:solidFill>
                  <a:srgbClr val="333333"/>
                </a:solidFill>
                <a:effectLst/>
                <a:latin typeface="OpenSans"/>
              </a:rPr>
              <a:t> </a:t>
            </a:r>
            <a:r>
              <a:rPr lang="vi-VN" b="0" i="0" dirty="0" err="1">
                <a:solidFill>
                  <a:srgbClr val="333333"/>
                </a:solidFill>
                <a:effectLst/>
                <a:latin typeface="OpenSans"/>
              </a:rPr>
              <a:t>có</a:t>
            </a:r>
            <a:r>
              <a:rPr lang="vi-VN" b="0" i="0" dirty="0">
                <a:solidFill>
                  <a:srgbClr val="333333"/>
                </a:solidFill>
                <a:effectLst/>
                <a:latin typeface="OpenSans"/>
              </a:rPr>
              <a:t> </a:t>
            </a:r>
            <a:r>
              <a:rPr lang="vi-VN" b="0" i="0" dirty="0" err="1">
                <a:solidFill>
                  <a:srgbClr val="333333"/>
                </a:solidFill>
                <a:effectLst/>
                <a:latin typeface="OpenSans"/>
              </a:rPr>
              <a:t>thể</a:t>
            </a:r>
            <a:r>
              <a:rPr lang="vi-VN" b="0" i="0" dirty="0">
                <a:solidFill>
                  <a:srgbClr val="333333"/>
                </a:solidFill>
                <a:effectLst/>
                <a:latin typeface="OpenSans"/>
              </a:rPr>
              <a:t> lưu </a:t>
            </a:r>
            <a:r>
              <a:rPr lang="vi-VN" b="0" i="0" dirty="0" err="1">
                <a:solidFill>
                  <a:srgbClr val="333333"/>
                </a:solidFill>
                <a:effectLst/>
                <a:latin typeface="OpenSans"/>
              </a:rPr>
              <a:t>trữ</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bảo</a:t>
            </a:r>
            <a:r>
              <a:rPr lang="vi-VN" b="0" i="0" dirty="0">
                <a:solidFill>
                  <a:srgbClr val="333333"/>
                </a:solidFill>
                <a:effectLst/>
                <a:latin typeface="OpenSans"/>
              </a:rPr>
              <a:t> </a:t>
            </a:r>
            <a:r>
              <a:rPr lang="vi-VN" b="0" i="0" dirty="0" err="1">
                <a:solidFill>
                  <a:srgbClr val="333333"/>
                </a:solidFill>
                <a:effectLst/>
                <a:latin typeface="OpenSans"/>
              </a:rPr>
              <a:t>vệ</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thuộc</a:t>
            </a:r>
            <a:r>
              <a:rPr lang="vi-VN" b="0" i="0" dirty="0">
                <a:solidFill>
                  <a:srgbClr val="333333"/>
                </a:solidFill>
                <a:effectLst/>
                <a:latin typeface="OpenSans"/>
              </a:rPr>
              <a:t> </a:t>
            </a:r>
            <a:r>
              <a:rPr lang="vi-VN" b="0" i="0" dirty="0" err="1">
                <a:solidFill>
                  <a:srgbClr val="333333"/>
                </a:solidFill>
                <a:effectLst/>
                <a:latin typeface="OpenSans"/>
              </a:rPr>
              <a:t>mọi</a:t>
            </a:r>
            <a:r>
              <a:rPr lang="vi-VN" b="0" i="0" dirty="0">
                <a:solidFill>
                  <a:srgbClr val="333333"/>
                </a:solidFill>
                <a:effectLst/>
                <a:latin typeface="OpenSans"/>
              </a:rPr>
              <a:t> </a:t>
            </a:r>
            <a:r>
              <a:rPr lang="vi-VN" b="0" i="0" dirty="0" err="1">
                <a:solidFill>
                  <a:srgbClr val="333333"/>
                </a:solidFill>
                <a:effectLst/>
                <a:latin typeface="OpenSans"/>
              </a:rPr>
              <a:t>kích</a:t>
            </a:r>
            <a:r>
              <a:rPr lang="vi-VN" b="0" i="0" dirty="0">
                <a:solidFill>
                  <a:srgbClr val="333333"/>
                </a:solidFill>
                <a:effectLst/>
                <a:latin typeface="OpenSans"/>
              </a:rPr>
              <a:t> </a:t>
            </a:r>
            <a:r>
              <a:rPr lang="vi-VN" b="0" i="0" dirty="0" err="1">
                <a:solidFill>
                  <a:srgbClr val="333333"/>
                </a:solidFill>
                <a:effectLst/>
                <a:latin typeface="OpenSans"/>
              </a:rPr>
              <a:t>thước</a:t>
            </a:r>
            <a:r>
              <a:rPr lang="vi-VN" b="0" i="0" dirty="0">
                <a:solidFill>
                  <a:srgbClr val="333333"/>
                </a:solidFill>
                <a:effectLst/>
                <a:latin typeface="OpenSans"/>
              </a:rPr>
              <a:t> cho </a:t>
            </a:r>
            <a:r>
              <a:rPr lang="vi-VN" b="0" i="0" dirty="0" err="1">
                <a:solidFill>
                  <a:srgbClr val="333333"/>
                </a:solidFill>
                <a:effectLst/>
                <a:latin typeface="OpenSans"/>
              </a:rPr>
              <a:t>hầu</a:t>
            </a:r>
            <a:r>
              <a:rPr lang="vi-VN" b="0" i="0" dirty="0">
                <a:solidFill>
                  <a:srgbClr val="333333"/>
                </a:solidFill>
                <a:effectLst/>
                <a:latin typeface="OpenSans"/>
              </a:rPr>
              <a:t> </a:t>
            </a:r>
            <a:r>
              <a:rPr lang="vi-VN" b="0" i="0" dirty="0" err="1">
                <a:solidFill>
                  <a:srgbClr val="333333"/>
                </a:solidFill>
                <a:effectLst/>
                <a:latin typeface="OpenSans"/>
              </a:rPr>
              <a:t>hết</a:t>
            </a:r>
            <a:r>
              <a:rPr lang="vi-VN" b="0" i="0" dirty="0">
                <a:solidFill>
                  <a:srgbClr val="333333"/>
                </a:solidFill>
                <a:effectLst/>
                <a:latin typeface="OpenSans"/>
              </a:rPr>
              <a:t> </a:t>
            </a:r>
            <a:r>
              <a:rPr lang="vi-VN" b="0" i="0" dirty="0" err="1">
                <a:solidFill>
                  <a:srgbClr val="333333"/>
                </a:solidFill>
                <a:effectLst/>
                <a:latin typeface="OpenSans"/>
              </a:rPr>
              <a:t>tất</a:t>
            </a:r>
            <a:r>
              <a:rPr lang="vi-VN" b="0" i="0" dirty="0">
                <a:solidFill>
                  <a:srgbClr val="333333"/>
                </a:solidFill>
                <a:effectLst/>
                <a:latin typeface="OpenSans"/>
              </a:rPr>
              <a:t> </a:t>
            </a:r>
            <a:r>
              <a:rPr lang="vi-VN" b="0" i="0" dirty="0" err="1">
                <a:solidFill>
                  <a:srgbClr val="333333"/>
                </a:solidFill>
                <a:effectLst/>
                <a:latin typeface="OpenSans"/>
              </a:rPr>
              <a:t>cả</a:t>
            </a:r>
            <a:r>
              <a:rPr lang="vi-VN" b="0" i="0" dirty="0">
                <a:solidFill>
                  <a:srgbClr val="333333"/>
                </a:solidFill>
                <a:effectLst/>
                <a:latin typeface="OpenSans"/>
              </a:rPr>
              <a:t> </a:t>
            </a:r>
            <a:r>
              <a:rPr lang="vi-VN" b="0" i="0" dirty="0" err="1">
                <a:solidFill>
                  <a:srgbClr val="333333"/>
                </a:solidFill>
                <a:effectLst/>
                <a:latin typeface="OpenSans"/>
              </a:rPr>
              <a:t>các</a:t>
            </a:r>
            <a:r>
              <a:rPr lang="vi-VN" b="0" i="0" dirty="0">
                <a:solidFill>
                  <a:srgbClr val="333333"/>
                </a:solidFill>
                <a:effectLst/>
                <a:latin typeface="OpenSans"/>
              </a:rPr>
              <a:t> </a:t>
            </a:r>
            <a:r>
              <a:rPr lang="vi-VN" b="0" i="0" dirty="0" err="1">
                <a:solidFill>
                  <a:srgbClr val="333333"/>
                </a:solidFill>
                <a:effectLst/>
                <a:latin typeface="OpenSans"/>
              </a:rPr>
              <a:t>trường</a:t>
            </a:r>
            <a:r>
              <a:rPr lang="vi-VN" b="0" i="0" dirty="0">
                <a:solidFill>
                  <a:srgbClr val="333333"/>
                </a:solidFill>
                <a:effectLst/>
                <a:latin typeface="OpenSans"/>
              </a:rPr>
              <a:t> </a:t>
            </a:r>
            <a:r>
              <a:rPr lang="vi-VN" b="0" i="0" dirty="0" err="1">
                <a:solidFill>
                  <a:srgbClr val="333333"/>
                </a:solidFill>
                <a:effectLst/>
                <a:latin typeface="OpenSans"/>
              </a:rPr>
              <a:t>hợp</a:t>
            </a:r>
            <a:r>
              <a:rPr lang="vi-VN" b="0" i="0" dirty="0">
                <a:solidFill>
                  <a:srgbClr val="333333"/>
                </a:solidFill>
                <a:effectLst/>
                <a:latin typeface="OpenSans"/>
              </a:rPr>
              <a:t> </a:t>
            </a:r>
            <a:r>
              <a:rPr lang="vi-VN" b="0" i="0" dirty="0" err="1">
                <a:solidFill>
                  <a:srgbClr val="333333"/>
                </a:solidFill>
                <a:effectLst/>
                <a:latin typeface="OpenSans"/>
              </a:rPr>
              <a:t>sử</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a:t>
            </a:r>
            <a:r>
              <a:rPr lang="vi-VN" b="0" i="0" dirty="0" err="1">
                <a:solidFill>
                  <a:srgbClr val="333333"/>
                </a:solidFill>
                <a:effectLst/>
                <a:latin typeface="OpenSans"/>
              </a:rPr>
              <a:t>chẳng</a:t>
            </a:r>
            <a:r>
              <a:rPr lang="vi-VN" b="0" i="0" dirty="0">
                <a:solidFill>
                  <a:srgbClr val="333333"/>
                </a:solidFill>
                <a:effectLst/>
                <a:latin typeface="OpenSans"/>
              </a:rPr>
              <a:t> </a:t>
            </a:r>
            <a:r>
              <a:rPr lang="vi-VN" b="0" i="0" dirty="0" err="1">
                <a:solidFill>
                  <a:srgbClr val="333333"/>
                </a:solidFill>
                <a:effectLst/>
                <a:latin typeface="OpenSans"/>
              </a:rPr>
              <a:t>hạn</a:t>
            </a:r>
            <a:r>
              <a:rPr lang="vi-VN" b="0" i="0" dirty="0">
                <a:solidFill>
                  <a:srgbClr val="333333"/>
                </a:solidFill>
                <a:effectLst/>
                <a:latin typeface="OpenSans"/>
              </a:rPr>
              <a:t> như </a:t>
            </a:r>
            <a:r>
              <a:rPr lang="vi-VN" b="0" i="0" dirty="0" err="1">
                <a:solidFill>
                  <a:srgbClr val="333333"/>
                </a:solidFill>
                <a:effectLst/>
                <a:latin typeface="OpenSans"/>
              </a:rPr>
              <a:t>hồ</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ứng</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a:t>
            </a:r>
            <a:r>
              <a:rPr lang="vi-VN" b="0" i="0" dirty="0" err="1">
                <a:solidFill>
                  <a:srgbClr val="333333"/>
                </a:solidFill>
                <a:effectLst/>
                <a:latin typeface="OpenSans"/>
              </a:rPr>
              <a:t>hoạt</a:t>
            </a:r>
            <a:r>
              <a:rPr lang="vi-VN" b="0" i="0" dirty="0">
                <a:solidFill>
                  <a:srgbClr val="333333"/>
                </a:solidFill>
                <a:effectLst/>
                <a:latin typeface="OpenSans"/>
              </a:rPr>
              <a:t> </a:t>
            </a:r>
            <a:r>
              <a:rPr lang="vi-VN" b="0" i="0" dirty="0" err="1">
                <a:solidFill>
                  <a:srgbClr val="333333"/>
                </a:solidFill>
                <a:effectLst/>
                <a:latin typeface="OpenSans"/>
              </a:rPr>
              <a:t>động</a:t>
            </a:r>
            <a:r>
              <a:rPr lang="vi-VN" b="0" i="0" dirty="0">
                <a:solidFill>
                  <a:srgbClr val="333333"/>
                </a:solidFill>
                <a:effectLst/>
                <a:latin typeface="OpenSans"/>
              </a:rPr>
              <a:t> trên </a:t>
            </a:r>
            <a:r>
              <a:rPr lang="vi-VN" b="0" i="0" dirty="0" err="1">
                <a:solidFill>
                  <a:srgbClr val="333333"/>
                </a:solidFill>
                <a:effectLst/>
                <a:latin typeface="OpenSans"/>
              </a:rPr>
              <a:t>đám</a:t>
            </a:r>
            <a:r>
              <a:rPr lang="vi-VN" b="0" i="0" dirty="0">
                <a:solidFill>
                  <a:srgbClr val="333333"/>
                </a:solidFill>
                <a:effectLst/>
                <a:latin typeface="OpenSans"/>
              </a:rPr>
              <a:t> mây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ứng</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di </a:t>
            </a:r>
            <a:r>
              <a:rPr lang="vi-VN" b="0" i="0" dirty="0" err="1">
                <a:solidFill>
                  <a:srgbClr val="333333"/>
                </a:solidFill>
                <a:effectLst/>
                <a:latin typeface="OpenSans"/>
              </a:rPr>
              <a:t>động</a:t>
            </a:r>
            <a:r>
              <a:rPr lang="vi-VN" b="0" i="0" dirty="0">
                <a:solidFill>
                  <a:srgbClr val="333333"/>
                </a:solidFill>
                <a:effectLst/>
                <a:latin typeface="OpenSans"/>
              </a:rPr>
              <a:t>. </a:t>
            </a:r>
            <a:r>
              <a:rPr lang="vi-VN" b="0" i="0" dirty="0" err="1">
                <a:solidFill>
                  <a:srgbClr val="333333"/>
                </a:solidFill>
                <a:effectLst/>
                <a:latin typeface="OpenSans"/>
              </a:rPr>
              <a:t>Với</a:t>
            </a:r>
            <a:r>
              <a:rPr lang="vi-VN" b="0" i="0" dirty="0">
                <a:solidFill>
                  <a:srgbClr val="333333"/>
                </a:solidFill>
                <a:effectLst/>
                <a:latin typeface="OpenSans"/>
              </a:rPr>
              <a:t> </a:t>
            </a:r>
            <a:r>
              <a:rPr lang="vi-VN" b="0" i="0" dirty="0" err="1">
                <a:solidFill>
                  <a:srgbClr val="333333"/>
                </a:solidFill>
                <a:effectLst/>
                <a:latin typeface="OpenSans"/>
              </a:rPr>
              <a:t>các</a:t>
            </a:r>
            <a:r>
              <a:rPr lang="vi-VN" b="0" i="0" dirty="0">
                <a:solidFill>
                  <a:srgbClr val="333333"/>
                </a:solidFill>
                <a:effectLst/>
                <a:latin typeface="OpenSans"/>
              </a:rPr>
              <a:t> </a:t>
            </a:r>
            <a:r>
              <a:rPr lang="vi-VN" b="0" i="0" dirty="0" err="1">
                <a:solidFill>
                  <a:srgbClr val="333333"/>
                </a:solidFill>
                <a:effectLst/>
                <a:latin typeface="OpenSans"/>
              </a:rPr>
              <a:t>lớp</a:t>
            </a:r>
            <a:r>
              <a:rPr lang="vi-VN" b="0" i="0" dirty="0">
                <a:solidFill>
                  <a:srgbClr val="333333"/>
                </a:solidFill>
                <a:effectLst/>
                <a:latin typeface="OpenSans"/>
              </a:rPr>
              <a:t> lưu </a:t>
            </a:r>
            <a:r>
              <a:rPr lang="vi-VN" b="0" i="0" dirty="0" err="1">
                <a:solidFill>
                  <a:srgbClr val="333333"/>
                </a:solidFill>
                <a:effectLst/>
                <a:latin typeface="OpenSans"/>
              </a:rPr>
              <a:t>trữ</a:t>
            </a:r>
            <a:r>
              <a:rPr lang="vi-VN" b="0" i="0" dirty="0">
                <a:solidFill>
                  <a:srgbClr val="333333"/>
                </a:solidFill>
                <a:effectLst/>
                <a:latin typeface="OpenSans"/>
              </a:rPr>
              <a:t> </a:t>
            </a:r>
            <a:r>
              <a:rPr lang="vi-VN" b="0" i="0" dirty="0" err="1">
                <a:solidFill>
                  <a:srgbClr val="333333"/>
                </a:solidFill>
                <a:effectLst/>
                <a:latin typeface="OpenSans"/>
              </a:rPr>
              <a:t>tiết</a:t>
            </a:r>
            <a:r>
              <a:rPr lang="vi-VN" b="0" i="0" dirty="0">
                <a:solidFill>
                  <a:srgbClr val="333333"/>
                </a:solidFill>
                <a:effectLst/>
                <a:latin typeface="OpenSans"/>
              </a:rPr>
              <a:t> </a:t>
            </a:r>
            <a:r>
              <a:rPr lang="vi-VN" b="0" i="0" dirty="0" err="1">
                <a:solidFill>
                  <a:srgbClr val="333333"/>
                </a:solidFill>
                <a:effectLst/>
                <a:latin typeface="OpenSans"/>
              </a:rPr>
              <a:t>kiệm</a:t>
            </a:r>
            <a:r>
              <a:rPr lang="vi-VN" b="0" i="0" dirty="0">
                <a:solidFill>
                  <a:srgbClr val="333333"/>
                </a:solidFill>
                <a:effectLst/>
                <a:latin typeface="OpenSans"/>
              </a:rPr>
              <a:t> chi </a:t>
            </a:r>
            <a:r>
              <a:rPr lang="vi-VN" b="0" i="0" dirty="0" err="1">
                <a:solidFill>
                  <a:srgbClr val="333333"/>
                </a:solidFill>
                <a:effectLst/>
                <a:latin typeface="OpenSans"/>
              </a:rPr>
              <a:t>phí</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tính</a:t>
            </a:r>
            <a:r>
              <a:rPr lang="vi-VN" b="0" i="0" dirty="0">
                <a:solidFill>
                  <a:srgbClr val="333333"/>
                </a:solidFill>
                <a:effectLst/>
                <a:latin typeface="OpenSans"/>
              </a:rPr>
              <a:t> năng </a:t>
            </a:r>
            <a:r>
              <a:rPr lang="vi-VN" b="0" i="0" dirty="0" err="1">
                <a:solidFill>
                  <a:srgbClr val="333333"/>
                </a:solidFill>
                <a:effectLst/>
                <a:latin typeface="OpenSans"/>
              </a:rPr>
              <a:t>quản</a:t>
            </a:r>
            <a:r>
              <a:rPr lang="vi-VN" b="0" i="0" dirty="0">
                <a:solidFill>
                  <a:srgbClr val="333333"/>
                </a:solidFill>
                <a:effectLst/>
                <a:latin typeface="OpenSans"/>
              </a:rPr>
              <a:t> </a:t>
            </a:r>
            <a:r>
              <a:rPr lang="vi-VN" b="0" i="0" dirty="0" err="1">
                <a:solidFill>
                  <a:srgbClr val="333333"/>
                </a:solidFill>
                <a:effectLst/>
                <a:latin typeface="OpenSans"/>
              </a:rPr>
              <a:t>lý</a:t>
            </a:r>
            <a:r>
              <a:rPr lang="vi-VN" b="0" i="0" dirty="0">
                <a:solidFill>
                  <a:srgbClr val="333333"/>
                </a:solidFill>
                <a:effectLst/>
                <a:latin typeface="OpenSans"/>
              </a:rPr>
              <a:t> </a:t>
            </a:r>
            <a:r>
              <a:rPr lang="vi-VN" b="0" i="0" dirty="0" err="1">
                <a:solidFill>
                  <a:srgbClr val="333333"/>
                </a:solidFill>
                <a:effectLst/>
                <a:latin typeface="OpenSans"/>
              </a:rPr>
              <a:t>dễ</a:t>
            </a:r>
            <a:r>
              <a:rPr lang="vi-VN" b="0" i="0" dirty="0">
                <a:solidFill>
                  <a:srgbClr val="333333"/>
                </a:solidFill>
                <a:effectLst/>
                <a:latin typeface="OpenSans"/>
              </a:rPr>
              <a:t> </a:t>
            </a:r>
            <a:r>
              <a:rPr lang="vi-VN" b="0" i="0" dirty="0" err="1">
                <a:solidFill>
                  <a:srgbClr val="333333"/>
                </a:solidFill>
                <a:effectLst/>
                <a:latin typeface="OpenSans"/>
              </a:rPr>
              <a:t>sử</a:t>
            </a:r>
            <a:r>
              <a:rPr lang="vi-VN" b="0" i="0" dirty="0">
                <a:solidFill>
                  <a:srgbClr val="333333"/>
                </a:solidFill>
                <a:effectLst/>
                <a:latin typeface="OpenSans"/>
              </a:rPr>
              <a:t> </a:t>
            </a:r>
            <a:r>
              <a:rPr lang="vi-VN" b="0" i="0" dirty="0" err="1">
                <a:solidFill>
                  <a:srgbClr val="333333"/>
                </a:solidFill>
                <a:effectLst/>
                <a:latin typeface="OpenSans"/>
              </a:rPr>
              <a:t>dụng</a:t>
            </a:r>
            <a:r>
              <a:rPr lang="vi-VN" b="0" i="0" dirty="0">
                <a:solidFill>
                  <a:srgbClr val="333333"/>
                </a:solidFill>
                <a:effectLst/>
                <a:latin typeface="OpenSans"/>
              </a:rPr>
              <a:t>, </a:t>
            </a:r>
            <a:r>
              <a:rPr lang="vi-VN" b="0" i="0" dirty="0" err="1">
                <a:solidFill>
                  <a:srgbClr val="333333"/>
                </a:solidFill>
                <a:effectLst/>
                <a:latin typeface="OpenSans"/>
              </a:rPr>
              <a:t>bạn</a:t>
            </a:r>
            <a:r>
              <a:rPr lang="vi-VN" b="0" i="0" dirty="0">
                <a:solidFill>
                  <a:srgbClr val="333333"/>
                </a:solidFill>
                <a:effectLst/>
                <a:latin typeface="OpenSans"/>
              </a:rPr>
              <a:t> </a:t>
            </a:r>
            <a:r>
              <a:rPr lang="vi-VN" b="0" i="0" dirty="0" err="1">
                <a:solidFill>
                  <a:srgbClr val="333333"/>
                </a:solidFill>
                <a:effectLst/>
                <a:latin typeface="OpenSans"/>
              </a:rPr>
              <a:t>có</a:t>
            </a:r>
            <a:r>
              <a:rPr lang="vi-VN" b="0" i="0" dirty="0">
                <a:solidFill>
                  <a:srgbClr val="333333"/>
                </a:solidFill>
                <a:effectLst/>
                <a:latin typeface="OpenSans"/>
              </a:rPr>
              <a:t> </a:t>
            </a:r>
            <a:r>
              <a:rPr lang="vi-VN" b="0" i="0" dirty="0" err="1">
                <a:solidFill>
                  <a:srgbClr val="333333"/>
                </a:solidFill>
                <a:effectLst/>
                <a:latin typeface="OpenSans"/>
              </a:rPr>
              <a:t>thể</a:t>
            </a:r>
            <a:r>
              <a:rPr lang="vi-VN" b="0" i="0" dirty="0">
                <a:solidFill>
                  <a:srgbClr val="333333"/>
                </a:solidFill>
                <a:effectLst/>
                <a:latin typeface="OpenSans"/>
              </a:rPr>
              <a:t> </a:t>
            </a:r>
            <a:r>
              <a:rPr lang="vi-VN" b="0" i="0" dirty="0" err="1">
                <a:solidFill>
                  <a:srgbClr val="333333"/>
                </a:solidFill>
                <a:effectLst/>
                <a:latin typeface="OpenSans"/>
              </a:rPr>
              <a:t>tối</a:t>
            </a:r>
            <a:r>
              <a:rPr lang="vi-VN" b="0" i="0" dirty="0">
                <a:solidFill>
                  <a:srgbClr val="333333"/>
                </a:solidFill>
                <a:effectLst/>
                <a:latin typeface="OpenSans"/>
              </a:rPr>
              <a:t> ưu </a:t>
            </a:r>
            <a:r>
              <a:rPr lang="vi-VN" b="0" i="0" dirty="0" err="1">
                <a:solidFill>
                  <a:srgbClr val="333333"/>
                </a:solidFill>
                <a:effectLst/>
                <a:latin typeface="OpenSans"/>
              </a:rPr>
              <a:t>hóa</a:t>
            </a:r>
            <a:r>
              <a:rPr lang="vi-VN" b="0" i="0" dirty="0">
                <a:solidFill>
                  <a:srgbClr val="333333"/>
                </a:solidFill>
                <a:effectLst/>
                <a:latin typeface="OpenSans"/>
              </a:rPr>
              <a:t> chi </a:t>
            </a:r>
            <a:r>
              <a:rPr lang="vi-VN" b="0" i="0" dirty="0" err="1">
                <a:solidFill>
                  <a:srgbClr val="333333"/>
                </a:solidFill>
                <a:effectLst/>
                <a:latin typeface="OpenSans"/>
              </a:rPr>
              <a:t>phí</a:t>
            </a:r>
            <a:r>
              <a:rPr lang="vi-VN" b="0" i="0" dirty="0">
                <a:solidFill>
                  <a:srgbClr val="333333"/>
                </a:solidFill>
                <a:effectLst/>
                <a:latin typeface="OpenSans"/>
              </a:rPr>
              <a:t>, </a:t>
            </a:r>
            <a:r>
              <a:rPr lang="vi-VN" b="0" i="0" dirty="0" err="1">
                <a:solidFill>
                  <a:srgbClr val="333333"/>
                </a:solidFill>
                <a:effectLst/>
                <a:latin typeface="OpenSans"/>
              </a:rPr>
              <a:t>tổ</a:t>
            </a:r>
            <a:r>
              <a:rPr lang="vi-VN" b="0" i="0" dirty="0">
                <a:solidFill>
                  <a:srgbClr val="333333"/>
                </a:solidFill>
                <a:effectLst/>
                <a:latin typeface="OpenSans"/>
              </a:rPr>
              <a:t> </a:t>
            </a:r>
            <a:r>
              <a:rPr lang="vi-VN" b="0" i="0" dirty="0" err="1">
                <a:solidFill>
                  <a:srgbClr val="333333"/>
                </a:solidFill>
                <a:effectLst/>
                <a:latin typeface="OpenSans"/>
              </a:rPr>
              <a:t>chức</a:t>
            </a:r>
            <a:r>
              <a:rPr lang="vi-VN" b="0" i="0" dirty="0">
                <a:solidFill>
                  <a:srgbClr val="333333"/>
                </a:solidFill>
                <a:effectLst/>
                <a:latin typeface="OpenSans"/>
              </a:rPr>
              <a:t> </a:t>
            </a:r>
            <a:r>
              <a:rPr lang="vi-VN" b="0" i="0" dirty="0" err="1">
                <a:solidFill>
                  <a:srgbClr val="333333"/>
                </a:solidFill>
                <a:effectLst/>
                <a:latin typeface="OpenSans"/>
              </a:rPr>
              <a:t>dữ</a:t>
            </a:r>
            <a:r>
              <a:rPr lang="vi-VN" b="0" i="0" dirty="0">
                <a:solidFill>
                  <a:srgbClr val="333333"/>
                </a:solidFill>
                <a:effectLst/>
                <a:latin typeface="OpenSans"/>
              </a:rPr>
              <a:t> </a:t>
            </a:r>
            <a:r>
              <a:rPr lang="vi-VN" b="0" i="0" dirty="0" err="1">
                <a:solidFill>
                  <a:srgbClr val="333333"/>
                </a:solidFill>
                <a:effectLst/>
                <a:latin typeface="OpenSans"/>
              </a:rPr>
              <a:t>liệu</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a:t>
            </a:r>
            <a:r>
              <a:rPr lang="vi-VN" b="0" i="0" dirty="0" err="1">
                <a:solidFill>
                  <a:srgbClr val="333333"/>
                </a:solidFill>
                <a:effectLst/>
                <a:latin typeface="OpenSans"/>
              </a:rPr>
              <a:t>cấu</a:t>
            </a:r>
            <a:r>
              <a:rPr lang="vi-VN" b="0" i="0" dirty="0">
                <a:solidFill>
                  <a:srgbClr val="333333"/>
                </a:solidFill>
                <a:effectLst/>
                <a:latin typeface="OpenSans"/>
              </a:rPr>
              <a:t> </a:t>
            </a:r>
            <a:r>
              <a:rPr lang="vi-VN" b="0" i="0" dirty="0" err="1">
                <a:solidFill>
                  <a:srgbClr val="333333"/>
                </a:solidFill>
                <a:effectLst/>
                <a:latin typeface="OpenSans"/>
              </a:rPr>
              <a:t>hình</a:t>
            </a:r>
            <a:r>
              <a:rPr lang="vi-VN" b="0" i="0" dirty="0">
                <a:solidFill>
                  <a:srgbClr val="333333"/>
                </a:solidFill>
                <a:effectLst/>
                <a:latin typeface="OpenSans"/>
              </a:rPr>
              <a:t> </a:t>
            </a:r>
            <a:r>
              <a:rPr lang="vi-VN" b="0" i="0" dirty="0" err="1">
                <a:solidFill>
                  <a:srgbClr val="333333"/>
                </a:solidFill>
                <a:effectLst/>
                <a:latin typeface="OpenSans"/>
              </a:rPr>
              <a:t>các</a:t>
            </a:r>
            <a:r>
              <a:rPr lang="vi-VN" b="0" i="0" dirty="0">
                <a:solidFill>
                  <a:srgbClr val="333333"/>
                </a:solidFill>
                <a:effectLst/>
                <a:latin typeface="OpenSans"/>
              </a:rPr>
              <a:t> </a:t>
            </a:r>
            <a:r>
              <a:rPr lang="vi-VN" b="0" i="0" dirty="0" err="1">
                <a:solidFill>
                  <a:srgbClr val="333333"/>
                </a:solidFill>
                <a:effectLst/>
                <a:latin typeface="OpenSans"/>
              </a:rPr>
              <a:t>biện</a:t>
            </a:r>
            <a:r>
              <a:rPr lang="vi-VN" b="0" i="0" dirty="0">
                <a:solidFill>
                  <a:srgbClr val="333333"/>
                </a:solidFill>
                <a:effectLst/>
                <a:latin typeface="OpenSans"/>
              </a:rPr>
              <a:t> </a:t>
            </a:r>
            <a:r>
              <a:rPr lang="vi-VN" b="0" i="0" dirty="0" err="1">
                <a:solidFill>
                  <a:srgbClr val="333333"/>
                </a:solidFill>
                <a:effectLst/>
                <a:latin typeface="OpenSans"/>
              </a:rPr>
              <a:t>pháp</a:t>
            </a:r>
            <a:r>
              <a:rPr lang="vi-VN" b="0" i="0" dirty="0">
                <a:solidFill>
                  <a:srgbClr val="333333"/>
                </a:solidFill>
                <a:effectLst/>
                <a:latin typeface="OpenSans"/>
              </a:rPr>
              <a:t> </a:t>
            </a:r>
            <a:r>
              <a:rPr lang="vi-VN" b="0" i="0" dirty="0" err="1">
                <a:solidFill>
                  <a:srgbClr val="333333"/>
                </a:solidFill>
                <a:effectLst/>
                <a:latin typeface="OpenSans"/>
              </a:rPr>
              <a:t>kiểm</a:t>
            </a:r>
            <a:r>
              <a:rPr lang="vi-VN" b="0" i="0" dirty="0">
                <a:solidFill>
                  <a:srgbClr val="333333"/>
                </a:solidFill>
                <a:effectLst/>
                <a:latin typeface="OpenSans"/>
              </a:rPr>
              <a:t> </a:t>
            </a:r>
            <a:r>
              <a:rPr lang="vi-VN" b="0" i="0" dirty="0" err="1">
                <a:solidFill>
                  <a:srgbClr val="333333"/>
                </a:solidFill>
                <a:effectLst/>
                <a:latin typeface="OpenSans"/>
              </a:rPr>
              <a:t>soát</a:t>
            </a:r>
            <a:r>
              <a:rPr lang="vi-VN" b="0" i="0" dirty="0">
                <a:solidFill>
                  <a:srgbClr val="333333"/>
                </a:solidFill>
                <a:effectLst/>
                <a:latin typeface="OpenSans"/>
              </a:rPr>
              <a:t> </a:t>
            </a:r>
            <a:r>
              <a:rPr lang="vi-VN" b="0" i="0" dirty="0" err="1">
                <a:solidFill>
                  <a:srgbClr val="333333"/>
                </a:solidFill>
                <a:effectLst/>
                <a:latin typeface="OpenSans"/>
              </a:rPr>
              <a:t>quyền</a:t>
            </a:r>
            <a:r>
              <a:rPr lang="vi-VN" b="0" i="0" dirty="0">
                <a:solidFill>
                  <a:srgbClr val="333333"/>
                </a:solidFill>
                <a:effectLst/>
                <a:latin typeface="OpenSans"/>
              </a:rPr>
              <a:t> truy </a:t>
            </a:r>
            <a:r>
              <a:rPr lang="vi-VN" b="0" i="0" dirty="0" err="1">
                <a:solidFill>
                  <a:srgbClr val="333333"/>
                </a:solidFill>
                <a:effectLst/>
                <a:latin typeface="OpenSans"/>
              </a:rPr>
              <a:t>cập</a:t>
            </a:r>
            <a:r>
              <a:rPr lang="vi-VN" b="0" i="0" dirty="0">
                <a:solidFill>
                  <a:srgbClr val="333333"/>
                </a:solidFill>
                <a:effectLst/>
                <a:latin typeface="OpenSans"/>
              </a:rPr>
              <a:t> </a:t>
            </a:r>
            <a:r>
              <a:rPr lang="vi-VN" b="0" i="0" dirty="0" err="1">
                <a:solidFill>
                  <a:srgbClr val="333333"/>
                </a:solidFill>
                <a:effectLst/>
                <a:latin typeface="OpenSans"/>
              </a:rPr>
              <a:t>được</a:t>
            </a:r>
            <a:r>
              <a:rPr lang="vi-VN" b="0" i="0" dirty="0">
                <a:solidFill>
                  <a:srgbClr val="333333"/>
                </a:solidFill>
                <a:effectLst/>
                <a:latin typeface="OpenSans"/>
              </a:rPr>
              <a:t> tinh </a:t>
            </a:r>
            <a:r>
              <a:rPr lang="vi-VN" b="0" i="0" dirty="0" err="1">
                <a:solidFill>
                  <a:srgbClr val="333333"/>
                </a:solidFill>
                <a:effectLst/>
                <a:latin typeface="OpenSans"/>
              </a:rPr>
              <a:t>chỉnh</a:t>
            </a:r>
            <a:r>
              <a:rPr lang="vi-VN" b="0" i="0" dirty="0">
                <a:solidFill>
                  <a:srgbClr val="333333"/>
                </a:solidFill>
                <a:effectLst/>
                <a:latin typeface="OpenSans"/>
              </a:rPr>
              <a:t> </a:t>
            </a:r>
            <a:r>
              <a:rPr lang="vi-VN" b="0" i="0" dirty="0" err="1">
                <a:solidFill>
                  <a:srgbClr val="333333"/>
                </a:solidFill>
                <a:effectLst/>
                <a:latin typeface="OpenSans"/>
              </a:rPr>
              <a:t>để</a:t>
            </a:r>
            <a:r>
              <a:rPr lang="vi-VN" b="0" i="0" dirty="0">
                <a:solidFill>
                  <a:srgbClr val="333333"/>
                </a:solidFill>
                <a:effectLst/>
                <a:latin typeface="OpenSans"/>
              </a:rPr>
              <a:t> </a:t>
            </a:r>
            <a:r>
              <a:rPr lang="vi-VN" b="0" i="0" dirty="0" err="1">
                <a:solidFill>
                  <a:srgbClr val="333333"/>
                </a:solidFill>
                <a:effectLst/>
                <a:latin typeface="OpenSans"/>
              </a:rPr>
              <a:t>đáp</a:t>
            </a:r>
            <a:r>
              <a:rPr lang="vi-VN" b="0" i="0" dirty="0">
                <a:solidFill>
                  <a:srgbClr val="333333"/>
                </a:solidFill>
                <a:effectLst/>
                <a:latin typeface="OpenSans"/>
              </a:rPr>
              <a:t> </a:t>
            </a:r>
            <a:r>
              <a:rPr lang="vi-VN" b="0" i="0" dirty="0" err="1">
                <a:solidFill>
                  <a:srgbClr val="333333"/>
                </a:solidFill>
                <a:effectLst/>
                <a:latin typeface="OpenSans"/>
              </a:rPr>
              <a:t>ứng</a:t>
            </a:r>
            <a:r>
              <a:rPr lang="vi-VN" b="0" i="0" dirty="0">
                <a:solidFill>
                  <a:srgbClr val="333333"/>
                </a:solidFill>
                <a:effectLst/>
                <a:latin typeface="OpenSans"/>
              </a:rPr>
              <a:t> yêu </a:t>
            </a:r>
            <a:r>
              <a:rPr lang="vi-VN" b="0" i="0" dirty="0" err="1">
                <a:solidFill>
                  <a:srgbClr val="333333"/>
                </a:solidFill>
                <a:effectLst/>
                <a:latin typeface="OpenSans"/>
              </a:rPr>
              <a:t>cầu</a:t>
            </a:r>
            <a:r>
              <a:rPr lang="vi-VN" b="0" i="0" dirty="0">
                <a:solidFill>
                  <a:srgbClr val="333333"/>
                </a:solidFill>
                <a:effectLst/>
                <a:latin typeface="OpenSans"/>
              </a:rPr>
              <a:t> </a:t>
            </a:r>
            <a:r>
              <a:rPr lang="vi-VN" b="0" i="0" dirty="0" err="1">
                <a:solidFill>
                  <a:srgbClr val="333333"/>
                </a:solidFill>
                <a:effectLst/>
                <a:latin typeface="OpenSans"/>
              </a:rPr>
              <a:t>cụ</a:t>
            </a:r>
            <a:r>
              <a:rPr lang="vi-VN" b="0" i="0" dirty="0">
                <a:solidFill>
                  <a:srgbClr val="333333"/>
                </a:solidFill>
                <a:effectLst/>
                <a:latin typeface="OpenSans"/>
              </a:rPr>
              <a:t> </a:t>
            </a:r>
            <a:r>
              <a:rPr lang="vi-VN" b="0" i="0" dirty="0" err="1">
                <a:solidFill>
                  <a:srgbClr val="333333"/>
                </a:solidFill>
                <a:effectLst/>
                <a:latin typeface="OpenSans"/>
              </a:rPr>
              <a:t>thể</a:t>
            </a:r>
            <a:r>
              <a:rPr lang="vi-VN" b="0" i="0" dirty="0">
                <a:solidFill>
                  <a:srgbClr val="333333"/>
                </a:solidFill>
                <a:effectLst/>
                <a:latin typeface="OpenSans"/>
              </a:rPr>
              <a:t> </a:t>
            </a:r>
            <a:r>
              <a:rPr lang="vi-VN" b="0" i="0" dirty="0" err="1">
                <a:solidFill>
                  <a:srgbClr val="333333"/>
                </a:solidFill>
                <a:effectLst/>
                <a:latin typeface="OpenSans"/>
              </a:rPr>
              <a:t>về</a:t>
            </a:r>
            <a:r>
              <a:rPr lang="vi-VN" b="0" i="0" dirty="0">
                <a:solidFill>
                  <a:srgbClr val="333333"/>
                </a:solidFill>
                <a:effectLst/>
                <a:latin typeface="OpenSans"/>
              </a:rPr>
              <a:t> kinh doanh, </a:t>
            </a:r>
            <a:r>
              <a:rPr lang="vi-VN" b="0" i="0" dirty="0" err="1">
                <a:solidFill>
                  <a:srgbClr val="333333"/>
                </a:solidFill>
                <a:effectLst/>
                <a:latin typeface="OpenSans"/>
              </a:rPr>
              <a:t>tổ</a:t>
            </a:r>
            <a:r>
              <a:rPr lang="vi-VN" b="0" i="0" dirty="0">
                <a:solidFill>
                  <a:srgbClr val="333333"/>
                </a:solidFill>
                <a:effectLst/>
                <a:latin typeface="OpenSans"/>
              </a:rPr>
              <a:t> </a:t>
            </a:r>
            <a:r>
              <a:rPr lang="vi-VN" b="0" i="0" dirty="0" err="1">
                <a:solidFill>
                  <a:srgbClr val="333333"/>
                </a:solidFill>
                <a:effectLst/>
                <a:latin typeface="OpenSans"/>
              </a:rPr>
              <a:t>chức</a:t>
            </a:r>
            <a:r>
              <a:rPr lang="vi-VN" b="0" i="0" dirty="0">
                <a:solidFill>
                  <a:srgbClr val="333333"/>
                </a:solidFill>
                <a:effectLst/>
                <a:latin typeface="OpenSans"/>
              </a:rPr>
              <a:t> </a:t>
            </a:r>
            <a:r>
              <a:rPr lang="vi-VN" b="0" i="0" dirty="0" err="1">
                <a:solidFill>
                  <a:srgbClr val="333333"/>
                </a:solidFill>
                <a:effectLst/>
                <a:latin typeface="OpenSans"/>
              </a:rPr>
              <a:t>và</a:t>
            </a:r>
            <a:r>
              <a:rPr lang="vi-VN" b="0" i="0" dirty="0">
                <a:solidFill>
                  <a:srgbClr val="333333"/>
                </a:solidFill>
                <a:effectLst/>
                <a:latin typeface="OpenSans"/>
              </a:rPr>
              <a:t> tuân </a:t>
            </a:r>
            <a:r>
              <a:rPr lang="vi-VN" b="0" i="0" dirty="0" err="1">
                <a:solidFill>
                  <a:srgbClr val="333333"/>
                </a:solidFill>
                <a:effectLst/>
                <a:latin typeface="OpenSans"/>
              </a:rPr>
              <a:t>thủ</a:t>
            </a:r>
            <a:r>
              <a:rPr lang="vi-VN" b="0" i="0" dirty="0">
                <a:solidFill>
                  <a:srgbClr val="333333"/>
                </a:solidFill>
                <a:effectLst/>
                <a:latin typeface="OpenSans"/>
              </a:rPr>
              <a:t>.</a:t>
            </a:r>
            <a:endParaRPr lang="vi-VN" dirty="0"/>
          </a:p>
        </p:txBody>
      </p:sp>
      <p:sp>
        <p:nvSpPr>
          <p:cNvPr id="4" name="Chỗ dành sẵn cho Số hiệu Bản chiếu 3"/>
          <p:cNvSpPr>
            <a:spLocks noGrp="1"/>
          </p:cNvSpPr>
          <p:nvPr>
            <p:ph type="sldNum" sz="quarter" idx="5"/>
          </p:nvPr>
        </p:nvSpPr>
        <p:spPr/>
        <p:txBody>
          <a:bodyPr/>
          <a:lstStyle/>
          <a:p>
            <a:fld id="{4295C818-A9D4-4A56-AD04-9325DB89270F}" type="slidenum">
              <a:rPr lang="en-US" smtClean="0"/>
              <a:t>10</a:t>
            </a:fld>
            <a:endParaRPr lang="en-US"/>
          </a:p>
        </p:txBody>
      </p:sp>
    </p:spTree>
    <p:extLst>
      <p:ext uri="{BB962C8B-B14F-4D97-AF65-F5344CB8AC3E}">
        <p14:creationId xmlns:p14="http://schemas.microsoft.com/office/powerpoint/2010/main" val="914702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4295C818-A9D4-4A56-AD04-9325DB89270F}" type="slidenum">
              <a:rPr lang="en-US" smtClean="0"/>
              <a:t>11</a:t>
            </a:fld>
            <a:endParaRPr lang="en-US"/>
          </a:p>
        </p:txBody>
      </p:sp>
    </p:spTree>
    <p:extLst>
      <p:ext uri="{BB962C8B-B14F-4D97-AF65-F5344CB8AC3E}">
        <p14:creationId xmlns:p14="http://schemas.microsoft.com/office/powerpoint/2010/main" val="127435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1B1B1B"/>
                </a:solidFill>
                <a:effectLst/>
                <a:latin typeface="Open Sans" panose="020B0606030504020204" pitchFamily="34" charset="0"/>
              </a:rPr>
              <a:t>Apache Spark là một framework mã nguồn mở tính toán cụm, được phát triển sơ khởi vào năm 2009 bởi AMPLab. Sau này, Spark đã được trao cho Apache Software Foundation vào năm 2013 và được phát triển cho đến nay.</a:t>
            </a:r>
            <a:endParaRPr lang="en-US"/>
          </a:p>
        </p:txBody>
      </p:sp>
      <p:sp>
        <p:nvSpPr>
          <p:cNvPr id="4" name="Slide Number Placeholder 3"/>
          <p:cNvSpPr>
            <a:spLocks noGrp="1"/>
          </p:cNvSpPr>
          <p:nvPr>
            <p:ph type="sldNum" sz="quarter" idx="5"/>
          </p:nvPr>
        </p:nvSpPr>
        <p:spPr/>
        <p:txBody>
          <a:bodyPr/>
          <a:lstStyle/>
          <a:p>
            <a:fld id="{4295C818-A9D4-4A56-AD04-9325DB89270F}" type="slidenum">
              <a:rPr lang="en-US" smtClean="0"/>
              <a:t>13</a:t>
            </a:fld>
            <a:endParaRPr lang="en-US"/>
          </a:p>
        </p:txBody>
      </p:sp>
    </p:spTree>
    <p:extLst>
      <p:ext uri="{BB962C8B-B14F-4D97-AF65-F5344CB8AC3E}">
        <p14:creationId xmlns:p14="http://schemas.microsoft.com/office/powerpoint/2010/main" val="639171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04/12/2022</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04/12/2022</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fif"/><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hyperlink" Target="https://aws.amazon.com/vi/emr/features/presto/" TargetMode="External"/><Relationship Id="rId5" Type="http://schemas.openxmlformats.org/officeDocument/2006/relationships/image" Target="../media/image10.png"/><Relationship Id="rId10" Type="http://schemas.openxmlformats.org/officeDocument/2006/relationships/hyperlink" Target="https://aws.amazon.com/vi/emr/features/hive/" TargetMode="External"/><Relationship Id="rId4" Type="http://schemas.openxmlformats.org/officeDocument/2006/relationships/image" Target="../media/image9.png"/><Relationship Id="rId9" Type="http://schemas.openxmlformats.org/officeDocument/2006/relationships/hyperlink" Target="https://aws.amazon.com/vi/emr/features/spark/"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4.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fif"/><Relationship Id="rId7" Type="http://schemas.openxmlformats.org/officeDocument/2006/relationships/image" Target="../media/image10.pn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4.jp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Group 8</a:t>
            </a:r>
            <a:endParaRPr lang="vi-VN" sz="32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5991223" y="3423484"/>
            <a:ext cx="23622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Cloud Computing</a:t>
            </a:r>
          </a:p>
          <a:p>
            <a:r>
              <a:rPr lang="en-US" dirty="0"/>
              <a:t>GV. </a:t>
            </a:r>
            <a:r>
              <a:rPr lang="en-US" dirty="0" err="1"/>
              <a:t>Huỳnh</a:t>
            </a:r>
            <a:r>
              <a:rPr lang="en-US" dirty="0"/>
              <a:t> </a:t>
            </a:r>
            <a:r>
              <a:rPr lang="en-US" dirty="0" err="1"/>
              <a:t>Xuân</a:t>
            </a:r>
            <a:r>
              <a:rPr lang="en-US" dirty="0"/>
              <a:t> </a:t>
            </a:r>
            <a:r>
              <a:rPr lang="en-US" dirty="0" err="1"/>
              <a:t>Phụng</a:t>
            </a:r>
            <a:endParaRPr lang="vi-VN" dirty="0">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Hình ảnh 23">
            <a:extLst>
              <a:ext uri="{FF2B5EF4-FFF2-40B4-BE49-F238E27FC236}">
                <a16:creationId xmlns:a16="http://schemas.microsoft.com/office/drawing/2014/main" id="{F74B929E-EDB7-8860-CE18-CC85F7D1C12C}"/>
              </a:ext>
            </a:extLst>
          </p:cNvPr>
          <p:cNvPicPr>
            <a:picLocks noChangeAspect="1"/>
          </p:cNvPicPr>
          <p:nvPr/>
        </p:nvPicPr>
        <p:blipFill rotWithShape="1">
          <a:blip r:embed="rId7"/>
          <a:srcRect l="-30620" t="-13462" r="-29907" b="-15296"/>
          <a:stretch/>
        </p:blipFill>
        <p:spPr>
          <a:xfrm>
            <a:off x="1712161" y="1156920"/>
            <a:ext cx="5143182" cy="4137988"/>
          </a:xfrm>
          <a:prstGeom prst="flowChartConnector">
            <a:avLst/>
          </a:prstGeom>
        </p:spPr>
      </p:pic>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65496" y="-317500"/>
            <a:ext cx="12867926" cy="751840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4042157" cy="769441"/>
          </a:xfrm>
          <a:prstGeom prst="rect">
            <a:avLst/>
          </a:prstGeom>
          <a:noFill/>
        </p:spPr>
        <p:txBody>
          <a:bodyPr wrap="square" rtlCol="0">
            <a:spAutoFit/>
          </a:bodyPr>
          <a:lstStyle/>
          <a:p>
            <a:pPr algn="ctr"/>
            <a:r>
              <a:rPr lang="vi-VN" sz="4400" b="1">
                <a:latin typeface="Arial" panose="020B0604020202020204" pitchFamily="34" charset="0"/>
                <a:cs typeface="Arial" panose="020B0604020202020204" pitchFamily="34" charset="0"/>
              </a:rPr>
              <a:t>AWS EMR</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7900" y="319667"/>
            <a:ext cx="1051027" cy="1014363"/>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539636" y="880864"/>
            <a:ext cx="8387156"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ình chữ nhật 3">
            <a:extLst>
              <a:ext uri="{FF2B5EF4-FFF2-40B4-BE49-F238E27FC236}">
                <a16:creationId xmlns:a16="http://schemas.microsoft.com/office/drawing/2014/main" id="{69692588-01D7-444D-8CF2-E0BF6DCB79FB}"/>
              </a:ext>
            </a:extLst>
          </p:cNvPr>
          <p:cNvSpPr/>
          <p:nvPr/>
        </p:nvSpPr>
        <p:spPr>
          <a:xfrm>
            <a:off x="63671" y="1997889"/>
            <a:ext cx="3294445" cy="33309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a:extLst>
              <a:ext uri="{FF2B5EF4-FFF2-40B4-BE49-F238E27FC236}">
                <a16:creationId xmlns:a16="http://schemas.microsoft.com/office/drawing/2014/main" id="{965B5525-D44A-AB45-4982-F7465B417BDF}"/>
              </a:ext>
            </a:extLst>
          </p:cNvPr>
          <p:cNvPicPr>
            <a:picLocks noChangeAspect="1"/>
          </p:cNvPicPr>
          <p:nvPr/>
        </p:nvPicPr>
        <p:blipFill rotWithShape="1">
          <a:blip r:embed="rId8"/>
          <a:srcRect t="3941" r="7866" b="4116"/>
          <a:stretch/>
        </p:blipFill>
        <p:spPr>
          <a:xfrm>
            <a:off x="575481" y="2333568"/>
            <a:ext cx="2481146" cy="2529841"/>
          </a:xfrm>
          <a:prstGeom prst="rect">
            <a:avLst/>
          </a:prstGeom>
        </p:spPr>
      </p:pic>
      <p:sp>
        <p:nvSpPr>
          <p:cNvPr id="8" name="TextBox 7">
            <a:extLst>
              <a:ext uri="{FF2B5EF4-FFF2-40B4-BE49-F238E27FC236}">
                <a16:creationId xmlns:a16="http://schemas.microsoft.com/office/drawing/2014/main" id="{CE22E2EE-CA57-CBA6-D07B-2088B370C977}"/>
              </a:ext>
            </a:extLst>
          </p:cNvPr>
          <p:cNvSpPr txBox="1"/>
          <p:nvPr/>
        </p:nvSpPr>
        <p:spPr>
          <a:xfrm>
            <a:off x="3892551" y="1311700"/>
            <a:ext cx="7681325" cy="1569660"/>
          </a:xfrm>
          <a:prstGeom prst="rect">
            <a:avLst/>
          </a:prstGeom>
          <a:noFill/>
        </p:spPr>
        <p:txBody>
          <a:bodyPr wrap="square" rtlCol="0">
            <a:spAutoFit/>
          </a:bodyPr>
          <a:lstStyle/>
          <a:p>
            <a:r>
              <a:rPr lang="vi-VN" sz="2400" b="0" i="0" dirty="0" err="1">
                <a:effectLst/>
                <a:latin typeface="Calibri" panose="020F0502020204030204" pitchFamily="34" charset="0"/>
                <a:cs typeface="Calibri" panose="020F0502020204030204" pitchFamily="34" charset="0"/>
              </a:rPr>
              <a:t>Amazon</a:t>
            </a:r>
            <a:r>
              <a:rPr lang="vi-VN" sz="2400" b="0" i="0" dirty="0">
                <a:effectLst/>
                <a:latin typeface="Calibri" panose="020F0502020204030204" pitchFamily="34" charset="0"/>
                <a:cs typeface="Calibri" panose="020F0502020204030204" pitchFamily="34" charset="0"/>
              </a:rPr>
              <a:t> EMR </a:t>
            </a:r>
            <a:r>
              <a:rPr lang="vi-VN" sz="2400" b="0" i="0" dirty="0" err="1">
                <a:effectLst/>
                <a:latin typeface="Calibri" panose="020F0502020204030204" pitchFamily="34" charset="0"/>
                <a:cs typeface="Calibri" panose="020F0502020204030204" pitchFamily="34" charset="0"/>
              </a:rPr>
              <a:t>là</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giải</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pháp</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dữ</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liệu</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lớn</a:t>
            </a:r>
            <a:r>
              <a:rPr lang="vi-VN" sz="2400" b="0" i="0" dirty="0">
                <a:effectLst/>
                <a:latin typeface="Calibri" panose="020F0502020204030204" pitchFamily="34" charset="0"/>
                <a:cs typeface="Calibri" panose="020F0502020204030204" pitchFamily="34" charset="0"/>
              </a:rPr>
              <a:t> trên </a:t>
            </a:r>
            <a:r>
              <a:rPr lang="vi-VN" sz="2400" b="0" i="0" dirty="0" err="1">
                <a:effectLst/>
                <a:latin typeface="Calibri" panose="020F0502020204030204" pitchFamily="34" charset="0"/>
                <a:cs typeface="Calibri" panose="020F0502020204030204" pitchFamily="34" charset="0"/>
              </a:rPr>
              <a:t>đám</a:t>
            </a:r>
            <a:r>
              <a:rPr lang="vi-VN" sz="2400" b="0" i="0" dirty="0">
                <a:effectLst/>
                <a:latin typeface="Calibri" panose="020F0502020204030204" pitchFamily="34" charset="0"/>
                <a:cs typeface="Calibri" panose="020F0502020204030204" pitchFamily="34" charset="0"/>
              </a:rPr>
              <a:t> mây </a:t>
            </a:r>
            <a:r>
              <a:rPr lang="vi-VN" sz="2400" b="0" i="0" dirty="0" err="1">
                <a:effectLst/>
                <a:latin typeface="Calibri" panose="020F0502020204030204" pitchFamily="34" charset="0"/>
                <a:cs typeface="Calibri" panose="020F0502020204030204" pitchFamily="34" charset="0"/>
              </a:rPr>
              <a:t>dẫn</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đầu</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ngành</a:t>
            </a:r>
            <a:r>
              <a:rPr lang="vi-VN" sz="2400" b="0" i="0" dirty="0">
                <a:effectLst/>
                <a:latin typeface="Calibri" panose="020F0502020204030204" pitchFamily="34" charset="0"/>
                <a:cs typeface="Calibri" panose="020F0502020204030204" pitchFamily="34" charset="0"/>
              </a:rPr>
              <a:t> trong </a:t>
            </a:r>
            <a:r>
              <a:rPr lang="vi-VN" sz="2400" b="0" i="0" dirty="0" err="1">
                <a:effectLst/>
                <a:latin typeface="Calibri" panose="020F0502020204030204" pitchFamily="34" charset="0"/>
                <a:cs typeface="Calibri" panose="020F0502020204030204" pitchFamily="34" charset="0"/>
              </a:rPr>
              <a:t>việc</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xử</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lý</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dữ</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liệu</a:t>
            </a:r>
            <a:r>
              <a:rPr lang="vi-VN" sz="2400" b="0" i="0" dirty="0">
                <a:effectLst/>
                <a:latin typeface="Calibri" panose="020F0502020204030204" pitchFamily="34" charset="0"/>
                <a:cs typeface="Calibri" panose="020F0502020204030204" pitchFamily="34" charset="0"/>
              </a:rPr>
              <a:t> ở </a:t>
            </a:r>
            <a:r>
              <a:rPr lang="vi-VN" sz="2400" b="0" i="0" dirty="0" err="1">
                <a:effectLst/>
                <a:latin typeface="Calibri" panose="020F0502020204030204" pitchFamily="34" charset="0"/>
                <a:cs typeface="Calibri" panose="020F0502020204030204" pitchFamily="34" charset="0"/>
              </a:rPr>
              <a:t>cấp</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độ</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petabyte</a:t>
            </a:r>
            <a:r>
              <a:rPr lang="vi-VN" sz="2400" b="0" i="0" dirty="0">
                <a:effectLst/>
                <a:latin typeface="Calibri" panose="020F0502020204030204" pitchFamily="34" charset="0"/>
                <a:cs typeface="Calibri" panose="020F0502020204030204" pitchFamily="34" charset="0"/>
              </a:rPr>
              <a:t>, phân </a:t>
            </a:r>
            <a:r>
              <a:rPr lang="vi-VN" sz="2400" b="0" i="0" dirty="0" err="1">
                <a:effectLst/>
                <a:latin typeface="Calibri" panose="020F0502020204030204" pitchFamily="34" charset="0"/>
                <a:cs typeface="Calibri" panose="020F0502020204030204" pitchFamily="34" charset="0"/>
              </a:rPr>
              <a:t>tích</a:t>
            </a:r>
            <a:r>
              <a:rPr lang="vi-VN" sz="2400" b="0" i="0" dirty="0">
                <a:effectLst/>
                <a:latin typeface="Calibri" panose="020F0502020204030204" pitchFamily="34" charset="0"/>
                <a:cs typeface="Calibri" panose="020F0502020204030204" pitchFamily="34" charset="0"/>
              </a:rPr>
              <a:t> tương </a:t>
            </a:r>
            <a:r>
              <a:rPr lang="vi-VN" sz="2400" b="0" i="0" dirty="0" err="1">
                <a:effectLst/>
                <a:latin typeface="Calibri" panose="020F0502020204030204" pitchFamily="34" charset="0"/>
                <a:cs typeface="Calibri" panose="020F0502020204030204" pitchFamily="34" charset="0"/>
              </a:rPr>
              <a:t>tác</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và</a:t>
            </a:r>
            <a:r>
              <a:rPr lang="vi-VN" sz="2400" b="0" i="0" dirty="0">
                <a:effectLst/>
                <a:latin typeface="Calibri" panose="020F0502020204030204" pitchFamily="34" charset="0"/>
                <a:cs typeface="Calibri" panose="020F0502020204030204" pitchFamily="34" charset="0"/>
              </a:rPr>
              <a:t> công </a:t>
            </a:r>
            <a:r>
              <a:rPr lang="vi-VN" sz="2400" b="0" i="0" dirty="0" err="1">
                <a:effectLst/>
                <a:latin typeface="Calibri" panose="020F0502020204030204" pitchFamily="34" charset="0"/>
                <a:cs typeface="Calibri" panose="020F0502020204030204" pitchFamily="34" charset="0"/>
              </a:rPr>
              <a:t>nghệ</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máy</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học</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bằng</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các</a:t>
            </a:r>
            <a:r>
              <a:rPr lang="vi-VN" sz="2400" b="0" i="0" dirty="0">
                <a:effectLst/>
                <a:latin typeface="Calibri" panose="020F0502020204030204" pitchFamily="34" charset="0"/>
                <a:cs typeface="Calibri" panose="020F0502020204030204" pitchFamily="34" charset="0"/>
              </a:rPr>
              <a:t> khung </a:t>
            </a:r>
            <a:r>
              <a:rPr lang="vi-VN" sz="2400" b="0" i="0" dirty="0" err="1">
                <a:effectLst/>
                <a:latin typeface="Calibri" panose="020F0502020204030204" pitchFamily="34" charset="0"/>
                <a:cs typeface="Calibri" panose="020F0502020204030204" pitchFamily="34" charset="0"/>
              </a:rPr>
              <a:t>nguồn</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mở</a:t>
            </a:r>
            <a:r>
              <a:rPr lang="vi-VN" sz="2400" b="0" i="0" dirty="0">
                <a:effectLst/>
                <a:latin typeface="Calibri" panose="020F0502020204030204" pitchFamily="34" charset="0"/>
                <a:cs typeface="Calibri" panose="020F0502020204030204" pitchFamily="34" charset="0"/>
              </a:rPr>
              <a:t> như </a:t>
            </a:r>
            <a:r>
              <a:rPr lang="vi-VN" sz="2400" b="0" i="0" strike="noStrike" dirty="0" err="1">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Apache</a:t>
            </a:r>
            <a:r>
              <a:rPr lang="vi-VN" sz="2400" b="0" i="0" strike="noStrike" dirty="0">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r>
              <a:rPr lang="vi-VN" sz="2400" b="0" i="0" strike="noStrike" dirty="0" err="1">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Spark</a:t>
            </a:r>
            <a:r>
              <a:rPr lang="vi-VN" sz="2400" b="0" i="0" dirty="0">
                <a:effectLst/>
                <a:latin typeface="Calibri" panose="020F0502020204030204" pitchFamily="34" charset="0"/>
                <a:cs typeface="Calibri" panose="020F0502020204030204" pitchFamily="34" charset="0"/>
              </a:rPr>
              <a:t>, </a:t>
            </a:r>
            <a:r>
              <a:rPr lang="vi-VN" sz="2400" b="0" i="0" strike="noStrike" dirty="0" err="1">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Apache</a:t>
            </a:r>
            <a:r>
              <a:rPr lang="vi-VN" sz="2400" b="0" i="0" strike="noStrike" dirty="0">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 </a:t>
            </a:r>
            <a:r>
              <a:rPr lang="vi-VN" sz="2400" b="0" i="0" strike="noStrike" dirty="0" err="1">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Hive</a:t>
            </a:r>
            <a:r>
              <a:rPr lang="vi-VN" sz="2400" b="0" i="0" dirty="0">
                <a:effectLst/>
                <a:latin typeface="Calibri" panose="020F0502020204030204" pitchFamily="34" charset="0"/>
                <a:cs typeface="Calibri" panose="020F0502020204030204" pitchFamily="34" charset="0"/>
              </a:rPr>
              <a:t> </a:t>
            </a:r>
            <a:r>
              <a:rPr lang="vi-VN" sz="2400" b="0" i="0" dirty="0" err="1">
                <a:effectLst/>
                <a:latin typeface="Calibri" panose="020F0502020204030204" pitchFamily="34" charset="0"/>
                <a:cs typeface="Calibri" panose="020F0502020204030204" pitchFamily="34" charset="0"/>
              </a:rPr>
              <a:t>và</a:t>
            </a:r>
            <a:r>
              <a:rPr lang="vi-VN" sz="2400" b="0" i="0" dirty="0">
                <a:effectLst/>
                <a:latin typeface="Calibri" panose="020F0502020204030204" pitchFamily="34" charset="0"/>
                <a:cs typeface="Calibri" panose="020F0502020204030204" pitchFamily="34" charset="0"/>
              </a:rPr>
              <a:t> </a:t>
            </a:r>
            <a:r>
              <a:rPr lang="vi-VN" sz="2400" b="0" i="0" strike="noStrike" dirty="0" err="1">
                <a:effectLst/>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Presto</a:t>
            </a:r>
            <a:r>
              <a:rPr lang="vi-VN" sz="2400" b="0" i="0" dirty="0">
                <a:effectLst/>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9FD38FA-8B33-2FA9-C209-59658B65887E}"/>
              </a:ext>
            </a:extLst>
          </p:cNvPr>
          <p:cNvSpPr txBox="1"/>
          <p:nvPr/>
        </p:nvSpPr>
        <p:spPr>
          <a:xfrm>
            <a:off x="3892550" y="3426632"/>
            <a:ext cx="5601969" cy="830997"/>
          </a:xfrm>
          <a:prstGeom prst="rect">
            <a:avLst/>
          </a:prstGeom>
          <a:noFill/>
        </p:spPr>
        <p:txBody>
          <a:bodyPr wrap="square" rtlCol="0">
            <a:spAutoFit/>
          </a:bodyPr>
          <a:lstStyle/>
          <a:p>
            <a:r>
              <a:rPr lang="en-US" sz="2400" b="0" i="0" dirty="0" err="1">
                <a:solidFill>
                  <a:srgbClr val="232F3E"/>
                </a:solidFill>
                <a:effectLst/>
                <a:latin typeface="Calibri" panose="020F0502020204030204" pitchFamily="34" charset="0"/>
                <a:cs typeface="Calibri" panose="020F0502020204030204" pitchFamily="34" charset="0"/>
              </a:rPr>
              <a:t>Thực</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hiện</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phân</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tích</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dữ</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liệu</a:t>
            </a:r>
            <a:r>
              <a:rPr lang="en-US" sz="2400" b="0" i="0" dirty="0">
                <a:solidFill>
                  <a:srgbClr val="232F3E"/>
                </a:solidFill>
                <a:effectLst/>
                <a:latin typeface="Calibri" panose="020F0502020204030204" pitchFamily="34" charset="0"/>
                <a:cs typeface="Calibri" panose="020F0502020204030204" pitchFamily="34" charset="0"/>
              </a:rPr>
              <a:t> </a:t>
            </a:r>
            <a:r>
              <a:rPr lang="en-US" sz="2400" b="0" i="0" dirty="0" err="1">
                <a:solidFill>
                  <a:srgbClr val="232F3E"/>
                </a:solidFill>
                <a:effectLst/>
                <a:latin typeface="Calibri" panose="020F0502020204030204" pitchFamily="34" charset="0"/>
                <a:cs typeface="Calibri" panose="020F0502020204030204" pitchFamily="34" charset="0"/>
              </a:rPr>
              <a:t>lớn</a:t>
            </a:r>
            <a:endParaRPr lang="en-US" sz="2400" b="0" i="0" dirty="0">
              <a:solidFill>
                <a:srgbClr val="232F3E"/>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C7ED561-9E2F-94EE-DDC1-26F41A7508FA}"/>
              </a:ext>
            </a:extLst>
          </p:cNvPr>
          <p:cNvSpPr txBox="1"/>
          <p:nvPr/>
        </p:nvSpPr>
        <p:spPr>
          <a:xfrm>
            <a:off x="3892550" y="3976641"/>
            <a:ext cx="6836879" cy="830997"/>
          </a:xfrm>
          <a:prstGeom prst="rect">
            <a:avLst/>
          </a:prstGeom>
          <a:noFill/>
        </p:spPr>
        <p:txBody>
          <a:bodyPr wrap="square" rtlCol="0">
            <a:spAutoFit/>
          </a:bodyPr>
          <a:lstStyle/>
          <a:p>
            <a:r>
              <a:rPr lang="vi-VN" sz="2400" b="0" i="0" dirty="0">
                <a:solidFill>
                  <a:srgbClr val="232F3E"/>
                </a:solidFill>
                <a:effectLst/>
                <a:latin typeface="Calibri" panose="020F0502020204030204" pitchFamily="34" charset="0"/>
                <a:cs typeface="Calibri" panose="020F0502020204030204" pitchFamily="34" charset="0"/>
              </a:rPr>
              <a:t>Xây </a:t>
            </a:r>
            <a:r>
              <a:rPr lang="vi-VN" sz="2400" b="0" i="0" dirty="0" err="1">
                <a:solidFill>
                  <a:srgbClr val="232F3E"/>
                </a:solidFill>
                <a:effectLst/>
                <a:latin typeface="Calibri" panose="020F0502020204030204" pitchFamily="34" charset="0"/>
                <a:cs typeface="Calibri" panose="020F0502020204030204" pitchFamily="34" charset="0"/>
              </a:rPr>
              <a:t>dựng</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đường</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ống</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dữ</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liệu</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có</a:t>
            </a:r>
            <a:r>
              <a:rPr lang="vi-VN" sz="2400" b="0" i="0" dirty="0">
                <a:solidFill>
                  <a:srgbClr val="232F3E"/>
                </a:solidFill>
                <a:effectLst/>
                <a:latin typeface="Calibri" panose="020F0502020204030204" pitchFamily="34" charset="0"/>
                <a:cs typeface="Calibri" panose="020F0502020204030204" pitchFamily="34" charset="0"/>
              </a:rPr>
              <a:t> </a:t>
            </a:r>
            <a:r>
              <a:rPr lang="vi-VN" sz="2400" b="0" i="0" dirty="0" err="1">
                <a:solidFill>
                  <a:srgbClr val="232F3E"/>
                </a:solidFill>
                <a:effectLst/>
                <a:latin typeface="Calibri" panose="020F0502020204030204" pitchFamily="34" charset="0"/>
                <a:cs typeface="Calibri" panose="020F0502020204030204" pitchFamily="34" charset="0"/>
              </a:rPr>
              <a:t>thể</a:t>
            </a:r>
            <a:r>
              <a:rPr lang="vi-VN" sz="2400" b="0" i="0" dirty="0">
                <a:solidFill>
                  <a:srgbClr val="232F3E"/>
                </a:solidFill>
                <a:effectLst/>
                <a:latin typeface="Calibri" panose="020F0502020204030204" pitchFamily="34" charset="0"/>
                <a:cs typeface="Calibri" panose="020F0502020204030204" pitchFamily="34" charset="0"/>
              </a:rPr>
              <a:t> thay </a:t>
            </a:r>
            <a:r>
              <a:rPr lang="vi-VN" sz="2400" b="0" i="0" dirty="0" err="1">
                <a:solidFill>
                  <a:srgbClr val="232F3E"/>
                </a:solidFill>
                <a:effectLst/>
                <a:latin typeface="Calibri" panose="020F0502020204030204" pitchFamily="34" charset="0"/>
                <a:cs typeface="Calibri" panose="020F0502020204030204" pitchFamily="34" charset="0"/>
              </a:rPr>
              <a:t>đổi</a:t>
            </a:r>
            <a:r>
              <a:rPr lang="vi-VN" sz="2400" b="0" i="0" dirty="0">
                <a:solidFill>
                  <a:srgbClr val="232F3E"/>
                </a:solidFill>
                <a:effectLst/>
                <a:latin typeface="Calibri" panose="020F0502020204030204" pitchFamily="34" charset="0"/>
                <a:cs typeface="Calibri" panose="020F0502020204030204" pitchFamily="34" charset="0"/>
              </a:rPr>
              <a:t> quy mô</a:t>
            </a:r>
          </a:p>
          <a:p>
            <a:endParaRPr lang="en-US" sz="24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F0C7B7EB-AF17-9905-EC27-1AB748BC9AF5}"/>
              </a:ext>
            </a:extLst>
          </p:cNvPr>
          <p:cNvSpPr txBox="1"/>
          <p:nvPr/>
        </p:nvSpPr>
        <p:spPr>
          <a:xfrm>
            <a:off x="3892551" y="4521913"/>
            <a:ext cx="7189792" cy="830997"/>
          </a:xfrm>
          <a:prstGeom prst="rect">
            <a:avLst/>
          </a:prstGeom>
          <a:noFill/>
        </p:spPr>
        <p:txBody>
          <a:bodyPr wrap="square" rtlCol="0">
            <a:spAutoFit/>
          </a:bodyPr>
          <a:lstStyle/>
          <a:p>
            <a:r>
              <a:rPr lang="en-US" sz="2400" b="0" i="0">
                <a:solidFill>
                  <a:srgbClr val="232F3E"/>
                </a:solidFill>
                <a:effectLst/>
                <a:latin typeface="Calibri" panose="020F0502020204030204" pitchFamily="34" charset="0"/>
                <a:cs typeface="Calibri" panose="020F0502020204030204" pitchFamily="34" charset="0"/>
              </a:rPr>
              <a:t>Xử lý các luồng dữ liệu theo thời gian thực</a:t>
            </a:r>
          </a:p>
          <a:p>
            <a:endParaRPr lang="en-US" sz="24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BB74751-83DD-9763-D536-BE77A9686EBD}"/>
              </a:ext>
            </a:extLst>
          </p:cNvPr>
          <p:cNvSpPr txBox="1"/>
          <p:nvPr/>
        </p:nvSpPr>
        <p:spPr>
          <a:xfrm>
            <a:off x="3892550" y="5076042"/>
            <a:ext cx="6973569" cy="830997"/>
          </a:xfrm>
          <a:prstGeom prst="rect">
            <a:avLst/>
          </a:prstGeom>
          <a:noFill/>
        </p:spPr>
        <p:txBody>
          <a:bodyPr wrap="square" rtlCol="0">
            <a:spAutoFit/>
          </a:bodyPr>
          <a:lstStyle/>
          <a:p>
            <a:r>
              <a:rPr lang="en-US" sz="2400" b="0" i="0">
                <a:solidFill>
                  <a:srgbClr val="232F3E"/>
                </a:solidFill>
                <a:effectLst/>
                <a:latin typeface="Calibri" panose="020F0502020204030204" pitchFamily="34" charset="0"/>
                <a:cs typeface="Calibri" panose="020F0502020204030204" pitchFamily="34" charset="0"/>
              </a:rPr>
              <a:t>Tăng tốc áp dụng khoa học dữ liệu và ứng dụng ML</a:t>
            </a:r>
          </a:p>
          <a:p>
            <a:endParaRPr lang="en-US" sz="240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FE45E14-68B2-D445-B5E5-727A7249537A}"/>
              </a:ext>
            </a:extLst>
          </p:cNvPr>
          <p:cNvSpPr txBox="1"/>
          <p:nvPr/>
        </p:nvSpPr>
        <p:spPr>
          <a:xfrm>
            <a:off x="3916315" y="2914811"/>
            <a:ext cx="4298045" cy="461665"/>
          </a:xfrm>
          <a:prstGeom prst="rect">
            <a:avLst/>
          </a:prstGeom>
          <a:noFill/>
        </p:spPr>
        <p:txBody>
          <a:bodyPr wrap="square" rtlCol="0">
            <a:spAutoFit/>
          </a:bodyPr>
          <a:lstStyle/>
          <a:p>
            <a:r>
              <a:rPr lang="vi-VN" sz="2400" dirty="0" err="1">
                <a:latin typeface="Calibri" panose="020F0502020204030204" pitchFamily="34" charset="0"/>
                <a:cs typeface="Calibri" panose="020F0502020204030204" pitchFamily="34" charset="0"/>
              </a:rPr>
              <a:t>Chức</a:t>
            </a:r>
            <a:r>
              <a:rPr lang="vi-VN" sz="2400" dirty="0">
                <a:latin typeface="Calibri" panose="020F0502020204030204" pitchFamily="34" charset="0"/>
                <a:cs typeface="Calibri" panose="020F0502020204030204" pitchFamily="34" charset="0"/>
              </a:rPr>
              <a:t> năng:</a:t>
            </a:r>
            <a:endParaRPr lang="en-US" sz="2400" dirty="0">
              <a:latin typeface="Calibri" panose="020F0502020204030204" pitchFamily="34" charset="0"/>
              <a:cs typeface="Calibri" panose="020F0502020204030204" pitchFamily="34" charset="0"/>
            </a:endParaRPr>
          </a:p>
        </p:txBody>
      </p:sp>
      <p:pic>
        <p:nvPicPr>
          <p:cNvPr id="18" name="Hình ảnh 17">
            <a:extLst>
              <a:ext uri="{FF2B5EF4-FFF2-40B4-BE49-F238E27FC236}">
                <a16:creationId xmlns:a16="http://schemas.microsoft.com/office/drawing/2014/main" id="{E753906B-E0D0-C478-32B0-9A18E951D8B8}"/>
              </a:ext>
            </a:extLst>
          </p:cNvPr>
          <p:cNvPicPr>
            <a:picLocks noChangeAspect="1"/>
          </p:cNvPicPr>
          <p:nvPr/>
        </p:nvPicPr>
        <p:blipFill>
          <a:blip r:embed="rId12"/>
          <a:stretch>
            <a:fillRect/>
          </a:stretch>
        </p:blipFill>
        <p:spPr>
          <a:xfrm>
            <a:off x="502044" y="2615761"/>
            <a:ext cx="2541302" cy="2180500"/>
          </a:xfrm>
          <a:prstGeom prst="rect">
            <a:avLst/>
          </a:prstGeom>
        </p:spPr>
      </p:pic>
      <p:sp>
        <p:nvSpPr>
          <p:cNvPr id="19" name="Hộp Văn bản 18">
            <a:extLst>
              <a:ext uri="{FF2B5EF4-FFF2-40B4-BE49-F238E27FC236}">
                <a16:creationId xmlns:a16="http://schemas.microsoft.com/office/drawing/2014/main" id="{A255FDEB-2088-D474-F41E-67D282C09860}"/>
              </a:ext>
            </a:extLst>
          </p:cNvPr>
          <p:cNvSpPr txBox="1"/>
          <p:nvPr/>
        </p:nvSpPr>
        <p:spPr>
          <a:xfrm>
            <a:off x="3837795" y="1312638"/>
            <a:ext cx="7790836" cy="2677656"/>
          </a:xfrm>
          <a:prstGeom prst="rect">
            <a:avLst/>
          </a:prstGeom>
          <a:noFill/>
        </p:spPr>
        <p:txBody>
          <a:bodyPr wrap="square" rtlCol="0">
            <a:spAutoFit/>
          </a:bodyPr>
          <a:lstStyle/>
          <a:p>
            <a:r>
              <a:rPr lang="vi-VN" sz="2400" b="0" i="0" dirty="0" err="1">
                <a:effectLst/>
              </a:rPr>
              <a:t>Dịch</a:t>
            </a:r>
            <a:r>
              <a:rPr lang="vi-VN" sz="2400" b="0" i="0" dirty="0">
                <a:effectLst/>
              </a:rPr>
              <a:t> </a:t>
            </a:r>
            <a:r>
              <a:rPr lang="vi-VN" sz="2400" b="0" i="0" dirty="0" err="1">
                <a:effectLst/>
              </a:rPr>
              <a:t>vụ</a:t>
            </a:r>
            <a:r>
              <a:rPr lang="vi-VN" sz="2400" b="0" i="0" dirty="0">
                <a:effectLst/>
              </a:rPr>
              <a:t> lưu </a:t>
            </a:r>
            <a:r>
              <a:rPr lang="vi-VN" sz="2400" b="0" i="0" dirty="0" err="1">
                <a:effectLst/>
              </a:rPr>
              <a:t>trữ</a:t>
            </a:r>
            <a:r>
              <a:rPr lang="vi-VN" sz="2400" b="0" i="0" dirty="0">
                <a:effectLst/>
              </a:rPr>
              <a:t> </a:t>
            </a:r>
            <a:r>
              <a:rPr lang="vi-VN" sz="2400" b="0" i="0" dirty="0" err="1">
                <a:effectLst/>
              </a:rPr>
              <a:t>đối</a:t>
            </a:r>
            <a:r>
              <a:rPr lang="vi-VN" sz="2400" b="0" i="0" dirty="0">
                <a:effectLst/>
              </a:rPr>
              <a:t> </a:t>
            </a:r>
            <a:r>
              <a:rPr lang="vi-VN" sz="2400" b="0" i="0" dirty="0" err="1">
                <a:effectLst/>
              </a:rPr>
              <a:t>tượng</a:t>
            </a:r>
            <a:r>
              <a:rPr lang="vi-VN" sz="2400" b="0" i="0" dirty="0">
                <a:effectLst/>
              </a:rPr>
              <a:t> </a:t>
            </a:r>
            <a:r>
              <a:rPr lang="vi-VN" sz="2400" b="0" i="0" dirty="0" err="1">
                <a:effectLst/>
              </a:rPr>
              <a:t>được</a:t>
            </a:r>
            <a:r>
              <a:rPr lang="vi-VN" sz="2400" b="0" i="0" dirty="0">
                <a:effectLst/>
              </a:rPr>
              <a:t> xây </a:t>
            </a:r>
            <a:r>
              <a:rPr lang="vi-VN" sz="2400" b="0" i="0" dirty="0" err="1">
                <a:effectLst/>
              </a:rPr>
              <a:t>dựng</a:t>
            </a:r>
            <a:r>
              <a:rPr lang="vi-VN" sz="2400" b="0" i="0" dirty="0">
                <a:effectLst/>
              </a:rPr>
              <a:t> </a:t>
            </a:r>
            <a:r>
              <a:rPr lang="vi-VN" sz="2400" b="0" i="0" dirty="0" err="1">
                <a:effectLst/>
              </a:rPr>
              <a:t>để</a:t>
            </a:r>
            <a:r>
              <a:rPr lang="vi-VN" sz="2400" b="0" i="0" dirty="0">
                <a:effectLst/>
              </a:rPr>
              <a:t> truy </a:t>
            </a:r>
            <a:r>
              <a:rPr lang="vi-VN" sz="2400" b="0" i="0" dirty="0" err="1">
                <a:effectLst/>
              </a:rPr>
              <a:t>xuất</a:t>
            </a:r>
            <a:r>
              <a:rPr lang="vi-VN" sz="2400" b="0" i="0" dirty="0">
                <a:effectLst/>
              </a:rPr>
              <a:t> </a:t>
            </a:r>
            <a:r>
              <a:rPr lang="vi-VN" sz="2400" b="0" i="0" dirty="0" err="1">
                <a:effectLst/>
              </a:rPr>
              <a:t>dữ</a:t>
            </a:r>
            <a:r>
              <a:rPr lang="vi-VN" sz="2400" b="0" i="0" dirty="0">
                <a:effectLst/>
              </a:rPr>
              <a:t> </a:t>
            </a:r>
            <a:r>
              <a:rPr lang="vi-VN" sz="2400" b="0" i="0" dirty="0" err="1">
                <a:effectLst/>
              </a:rPr>
              <a:t>liệu</a:t>
            </a:r>
            <a:r>
              <a:rPr lang="vi-VN" sz="2400" b="0" i="0" dirty="0">
                <a:effectLst/>
              </a:rPr>
              <a:t> </a:t>
            </a:r>
            <a:r>
              <a:rPr lang="vi-VN" sz="2400" b="0" i="0" dirty="0" err="1">
                <a:effectLst/>
              </a:rPr>
              <a:t>thuộc</a:t>
            </a:r>
            <a:r>
              <a:rPr lang="vi-VN" sz="2400" b="0" i="0" dirty="0">
                <a:effectLst/>
              </a:rPr>
              <a:t> </a:t>
            </a:r>
            <a:r>
              <a:rPr lang="vi-VN" sz="2400" b="0" i="0" dirty="0" err="1">
                <a:effectLst/>
              </a:rPr>
              <a:t>mọi</a:t>
            </a:r>
            <a:r>
              <a:rPr lang="vi-VN" sz="2400" b="0" i="0" dirty="0">
                <a:effectLst/>
              </a:rPr>
              <a:t> </a:t>
            </a:r>
            <a:r>
              <a:rPr lang="vi-VN" sz="2400" b="0" i="0" dirty="0" err="1">
                <a:effectLst/>
              </a:rPr>
              <a:t>kích</a:t>
            </a:r>
            <a:r>
              <a:rPr lang="vi-VN" sz="2400" b="0" i="0" dirty="0">
                <a:effectLst/>
              </a:rPr>
              <a:t> </a:t>
            </a:r>
            <a:r>
              <a:rPr lang="vi-VN" sz="2400" b="0" i="0" dirty="0" err="1">
                <a:effectLst/>
              </a:rPr>
              <a:t>thước</a:t>
            </a:r>
            <a:r>
              <a:rPr lang="vi-VN" sz="2400" b="0" i="0" dirty="0">
                <a:effectLst/>
              </a:rPr>
              <a:t> </a:t>
            </a:r>
            <a:r>
              <a:rPr lang="vi-VN" sz="2400" b="0" i="0" dirty="0" err="1">
                <a:effectLst/>
              </a:rPr>
              <a:t>và</a:t>
            </a:r>
            <a:r>
              <a:rPr lang="vi-VN" sz="2400" b="0" i="0" dirty="0">
                <a:effectLst/>
              </a:rPr>
              <a:t> </a:t>
            </a:r>
            <a:r>
              <a:rPr lang="vi-VN" sz="2400" b="0" i="0" dirty="0" err="1">
                <a:effectLst/>
              </a:rPr>
              <a:t>từ</a:t>
            </a:r>
            <a:r>
              <a:rPr lang="vi-VN" sz="2400" b="0" i="0" dirty="0">
                <a:effectLst/>
              </a:rPr>
              <a:t> </a:t>
            </a:r>
            <a:r>
              <a:rPr lang="vi-VN" sz="2400" b="0" i="0" dirty="0" err="1">
                <a:effectLst/>
              </a:rPr>
              <a:t>mọi</a:t>
            </a:r>
            <a:r>
              <a:rPr lang="vi-VN" sz="2400" b="0" i="0" dirty="0">
                <a:effectLst/>
              </a:rPr>
              <a:t> nơi</a:t>
            </a:r>
            <a:endParaRPr lang="en-US" sz="2400" b="0" i="0" dirty="0">
              <a:effectLst/>
            </a:endParaRPr>
          </a:p>
          <a:p>
            <a:endParaRPr lang="en-US" sz="2400" dirty="0">
              <a:latin typeface="Abadi" panose="020B0604020104020204" pitchFamily="34" charset="0"/>
            </a:endParaRPr>
          </a:p>
          <a:p>
            <a:r>
              <a:rPr lang="en-US" sz="2400" dirty="0">
                <a:effectLst/>
                <a:latin typeface="Arial" panose="020B0604020202020204" pitchFamily="34" charset="0"/>
                <a:ea typeface="Calibri" panose="020F0502020204030204" pitchFamily="34" charset="0"/>
                <a:cs typeface="Arial" panose="020B0604020202020204" pitchFamily="34" charset="0"/>
              </a:rPr>
              <a:t>Ở </a:t>
            </a:r>
            <a:r>
              <a:rPr lang="en-US" sz="2400" dirty="0" err="1">
                <a:effectLst/>
                <a:latin typeface="Arial" panose="020B0604020202020204" pitchFamily="34" charset="0"/>
                <a:ea typeface="Calibri" panose="020F0502020204030204" pitchFamily="34" charset="0"/>
                <a:cs typeface="Arial" panose="020B0604020202020204" pitchFamily="34" charset="0"/>
              </a:rPr>
              <a:t>dịch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vụ</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này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chúng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em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sử</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dụng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upload data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sử</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dụng</a:t>
            </a:r>
            <a:r>
              <a:rPr lang="en-US" sz="2400" dirty="0">
                <a:effectLst/>
                <a:latin typeface="Arial" panose="020B0604020202020204" pitchFamily="34" charset="0"/>
                <a:ea typeface="Calibri" panose="020F0502020204030204" pitchFamily="34" charset="0"/>
                <a:cs typeface="Arial" panose="020B0604020202020204" pitchFamily="34" charset="0"/>
              </a:rPr>
              <a:t> S3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chứa</a:t>
            </a:r>
            <a:r>
              <a:rPr lang="en-US" sz="2400" dirty="0">
                <a:effectLst/>
                <a:latin typeface="Arial" panose="020B0604020202020204" pitchFamily="34" charset="0"/>
                <a:ea typeface="Calibri" panose="020F0502020204030204" pitchFamily="34" charset="0"/>
                <a:cs typeface="Arial" panose="020B0604020202020204" pitchFamily="34" charset="0"/>
              </a:rPr>
              <a:t> data</a:t>
            </a:r>
          </a:p>
          <a:p>
            <a:endParaRPr lang="vi-VN" sz="2400" b="0" i="0" dirty="0">
              <a:effectLst/>
              <a:latin typeface="OpenSans"/>
            </a:endParaRPr>
          </a:p>
          <a:p>
            <a:endParaRPr lang="vi-VN" sz="2400" dirty="0"/>
          </a:p>
        </p:txBody>
      </p:sp>
      <p:pic>
        <p:nvPicPr>
          <p:cNvPr id="21" name="Hình ảnh 20">
            <a:extLst>
              <a:ext uri="{FF2B5EF4-FFF2-40B4-BE49-F238E27FC236}">
                <a16:creationId xmlns:a16="http://schemas.microsoft.com/office/drawing/2014/main" id="{4149525A-D3E4-A1CE-C3D6-E3A62256C150}"/>
              </a:ext>
            </a:extLst>
          </p:cNvPr>
          <p:cNvPicPr>
            <a:picLocks noChangeAspect="1"/>
          </p:cNvPicPr>
          <p:nvPr/>
        </p:nvPicPr>
        <p:blipFill>
          <a:blip r:embed="rId13"/>
          <a:stretch>
            <a:fillRect/>
          </a:stretch>
        </p:blipFill>
        <p:spPr>
          <a:xfrm>
            <a:off x="441435" y="2152484"/>
            <a:ext cx="2638956" cy="2993870"/>
          </a:xfrm>
          <a:prstGeom prst="rect">
            <a:avLst/>
          </a:prstGeom>
        </p:spPr>
      </p:pic>
      <p:sp>
        <p:nvSpPr>
          <p:cNvPr id="22" name="Hộp Văn bản 21">
            <a:extLst>
              <a:ext uri="{FF2B5EF4-FFF2-40B4-BE49-F238E27FC236}">
                <a16:creationId xmlns:a16="http://schemas.microsoft.com/office/drawing/2014/main" id="{FC60AAB3-B4ED-8220-589C-536BBEB08A30}"/>
              </a:ext>
            </a:extLst>
          </p:cNvPr>
          <p:cNvSpPr txBox="1"/>
          <p:nvPr/>
        </p:nvSpPr>
        <p:spPr>
          <a:xfrm>
            <a:off x="3916315" y="1338086"/>
            <a:ext cx="7958129" cy="1107996"/>
          </a:xfrm>
          <a:prstGeom prst="rect">
            <a:avLst/>
          </a:prstGeom>
          <a:noFill/>
        </p:spPr>
        <p:txBody>
          <a:bodyPr wrap="square" rtlCol="0">
            <a:spAutoFit/>
          </a:bodyPr>
          <a:lstStyle/>
          <a:p>
            <a:r>
              <a:rPr lang="vi-VN" sz="2400" b="0" i="0" dirty="0">
                <a:effectLst/>
                <a:latin typeface="Arial" panose="020B0604020202020204" pitchFamily="34" charset="0"/>
                <a:cs typeface="Arial" panose="020B0604020202020204" pitchFamily="34" charset="0"/>
              </a:rPr>
              <a:t>Công </a:t>
            </a:r>
            <a:r>
              <a:rPr lang="vi-VN" sz="2400" b="0" i="0" dirty="0" err="1">
                <a:effectLst/>
                <a:latin typeface="Arial" panose="020B0604020202020204" pitchFamily="34" charset="0"/>
                <a:cs typeface="Arial" panose="020B0604020202020204" pitchFamily="34" charset="0"/>
              </a:rPr>
              <a:t>suất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điện</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toán</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bảo</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mật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và</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có</a:t>
            </a:r>
            <a:r>
              <a:rPr lang="vi-VN" sz="2400" b="0" i="0" dirty="0">
                <a:effectLst/>
                <a:latin typeface="Arial" panose="020B0604020202020204" pitchFamily="34" charset="0"/>
                <a:cs typeface="Arial" panose="020B0604020202020204" pitchFamily="34" charset="0"/>
              </a:rPr>
              <a:t> quy mô linh </a:t>
            </a:r>
            <a:r>
              <a:rPr lang="vi-VN" sz="2400" b="0" i="0" dirty="0" err="1">
                <a:effectLst/>
                <a:latin typeface="Arial" panose="020B0604020202020204" pitchFamily="34" charset="0"/>
                <a:cs typeface="Arial" panose="020B0604020202020204" pitchFamily="34" charset="0"/>
              </a:rPr>
              <a:t>hoạt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dành</a:t>
            </a:r>
            <a:r>
              <a:rPr lang="vi-VN" sz="2400" b="0" i="0" dirty="0">
                <a:effectLst/>
                <a:latin typeface="Arial" panose="020B0604020202020204" pitchFamily="34" charset="0"/>
                <a:cs typeface="Arial" panose="020B0604020202020204" pitchFamily="34" charset="0"/>
              </a:rPr>
              <a:t> cho </a:t>
            </a:r>
            <a:r>
              <a:rPr lang="vi-VN" sz="2400" b="0" i="0" dirty="0" err="1">
                <a:effectLst/>
                <a:latin typeface="Arial" panose="020B0604020202020204" pitchFamily="34" charset="0"/>
                <a:cs typeface="Arial" panose="020B0604020202020204" pitchFamily="34" charset="0"/>
              </a:rPr>
              <a:t>hầu</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hết</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mọi</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khối</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lượng</a:t>
            </a:r>
            <a:r>
              <a:rPr lang="vi-VN" sz="2400" b="0" i="0" dirty="0">
                <a:effectLst/>
                <a:latin typeface="Arial" panose="020B0604020202020204" pitchFamily="34" charset="0"/>
                <a:cs typeface="Arial" panose="020B0604020202020204" pitchFamily="34" charset="0"/>
              </a:rPr>
              <a:t> công </a:t>
            </a:r>
            <a:r>
              <a:rPr lang="vi-VN" sz="2400" b="0" i="0" dirty="0" err="1">
                <a:effectLst/>
                <a:latin typeface="Arial" panose="020B0604020202020204" pitchFamily="34" charset="0"/>
                <a:cs typeface="Arial" panose="020B0604020202020204" pitchFamily="34" charset="0"/>
              </a:rPr>
              <a:t>việc</a:t>
            </a:r>
            <a:endParaRPr lang="vi-VN" sz="2400" b="0" i="0" dirty="0">
              <a:effectLst/>
              <a:latin typeface="Arial" panose="020B0604020202020204" pitchFamily="34" charset="0"/>
              <a:cs typeface="Arial" panose="020B0604020202020204" pitchFamily="34" charset="0"/>
            </a:endParaRPr>
          </a:p>
          <a:p>
            <a:endParaRPr lang="vi-VN" dirty="0"/>
          </a:p>
        </p:txBody>
      </p:sp>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4" grpId="0"/>
      <p:bldP spid="14" grpId="1"/>
      <p:bldP spid="15" grpId="0"/>
      <p:bldP spid="15" grpId="1"/>
      <p:bldP spid="16" grpId="0"/>
      <p:bldP spid="16" grpId="1"/>
      <p:bldP spid="17" grpId="0"/>
      <p:bldP spid="17" grpId="1"/>
      <p:bldP spid="19" grpId="0"/>
      <p:bldP spid="19" grpId="1"/>
      <p:bldP spid="22" grpId="0"/>
      <p:bldP spid="2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558792" y="-267345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7" name="Hình chữ nhật: Góc Tròn 26">
            <a:extLst>
              <a:ext uri="{FF2B5EF4-FFF2-40B4-BE49-F238E27FC236}">
                <a16:creationId xmlns:a16="http://schemas.microsoft.com/office/drawing/2014/main" id="{4DB64722-4359-408D-96C3-247E84B066F6}"/>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97173" y="90769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014223" y="1082172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48" y="10804764"/>
            <a:ext cx="744338" cy="744338"/>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877921" y="10623988"/>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391653" y="108217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7045" y="10688041"/>
            <a:ext cx="767741" cy="767741"/>
          </a:xfrm>
          <a:prstGeom prst="rect">
            <a:avLst/>
          </a:prstGeom>
        </p:spPr>
      </p:pic>
      <p:pic>
        <p:nvPicPr>
          <p:cNvPr id="3" name="Hình ảnh 2">
            <a:extLst>
              <a:ext uri="{FF2B5EF4-FFF2-40B4-BE49-F238E27FC236}">
                <a16:creationId xmlns:a16="http://schemas.microsoft.com/office/drawing/2014/main" id="{2A02F45B-F02C-8FE8-9557-D65D056A5E6B}"/>
              </a:ext>
            </a:extLst>
          </p:cNvPr>
          <p:cNvPicPr>
            <a:picLocks noChangeAspect="1"/>
          </p:cNvPicPr>
          <p:nvPr/>
        </p:nvPicPr>
        <p:blipFill>
          <a:blip r:embed="rId7"/>
          <a:stretch>
            <a:fillRect/>
          </a:stretch>
        </p:blipFill>
        <p:spPr>
          <a:xfrm>
            <a:off x="-169231" y="201113"/>
            <a:ext cx="5803481" cy="1412577"/>
          </a:xfrm>
          <a:prstGeom prst="flowChartAlternateProcess">
            <a:avLst/>
          </a:prstGeom>
        </p:spPr>
      </p:pic>
      <p:pic>
        <p:nvPicPr>
          <p:cNvPr id="4" name="Hình ảnh 3">
            <a:extLst>
              <a:ext uri="{FF2B5EF4-FFF2-40B4-BE49-F238E27FC236}">
                <a16:creationId xmlns:a16="http://schemas.microsoft.com/office/drawing/2014/main" id="{63FEFA09-3CAA-BA65-88D2-FD4B00B9EF44}"/>
              </a:ext>
            </a:extLst>
          </p:cNvPr>
          <p:cNvPicPr>
            <a:picLocks noChangeAspect="1"/>
          </p:cNvPicPr>
          <p:nvPr/>
        </p:nvPicPr>
        <p:blipFill>
          <a:blip r:embed="rId8"/>
          <a:stretch>
            <a:fillRect/>
          </a:stretch>
        </p:blipFill>
        <p:spPr>
          <a:xfrm>
            <a:off x="4178476" y="1747377"/>
            <a:ext cx="2065313" cy="2343078"/>
          </a:xfrm>
          <a:prstGeom prst="rect">
            <a:avLst/>
          </a:prstGeom>
        </p:spPr>
      </p:pic>
      <p:pic>
        <p:nvPicPr>
          <p:cNvPr id="5" name="Picture 5">
            <a:extLst>
              <a:ext uri="{FF2B5EF4-FFF2-40B4-BE49-F238E27FC236}">
                <a16:creationId xmlns:a16="http://schemas.microsoft.com/office/drawing/2014/main" id="{727EA4EE-F38F-8D8A-1C96-B19A0CEBB6E8}"/>
              </a:ext>
            </a:extLst>
          </p:cNvPr>
          <p:cNvPicPr>
            <a:picLocks noChangeAspect="1"/>
          </p:cNvPicPr>
          <p:nvPr/>
        </p:nvPicPr>
        <p:blipFill rotWithShape="1">
          <a:blip r:embed="rId9"/>
          <a:srcRect t="3941" r="7866" b="4116"/>
          <a:stretch/>
        </p:blipFill>
        <p:spPr>
          <a:xfrm>
            <a:off x="6370326" y="1747378"/>
            <a:ext cx="2297978" cy="2343078"/>
          </a:xfrm>
          <a:prstGeom prst="rect">
            <a:avLst/>
          </a:prstGeom>
        </p:spPr>
      </p:pic>
      <p:pic>
        <p:nvPicPr>
          <p:cNvPr id="7" name="Hình ảnh 6">
            <a:extLst>
              <a:ext uri="{FF2B5EF4-FFF2-40B4-BE49-F238E27FC236}">
                <a16:creationId xmlns:a16="http://schemas.microsoft.com/office/drawing/2014/main" id="{7FE61A61-3DA6-8ACC-C555-27695F9A0B1A}"/>
              </a:ext>
            </a:extLst>
          </p:cNvPr>
          <p:cNvPicPr>
            <a:picLocks noChangeAspect="1"/>
          </p:cNvPicPr>
          <p:nvPr/>
        </p:nvPicPr>
        <p:blipFill>
          <a:blip r:embed="rId10"/>
          <a:stretch>
            <a:fillRect/>
          </a:stretch>
        </p:blipFill>
        <p:spPr>
          <a:xfrm>
            <a:off x="1295001" y="1729746"/>
            <a:ext cx="2730781" cy="2343078"/>
          </a:xfrm>
          <a:prstGeom prst="rect">
            <a:avLst/>
          </a:prstGeom>
        </p:spPr>
      </p:pic>
      <p:pic>
        <p:nvPicPr>
          <p:cNvPr id="9" name="Hình ảnh 8">
            <a:extLst>
              <a:ext uri="{FF2B5EF4-FFF2-40B4-BE49-F238E27FC236}">
                <a16:creationId xmlns:a16="http://schemas.microsoft.com/office/drawing/2014/main" id="{48027B06-E709-750E-CD16-5C6237C2804B}"/>
              </a:ext>
            </a:extLst>
          </p:cNvPr>
          <p:cNvPicPr>
            <a:picLocks noChangeAspect="1"/>
          </p:cNvPicPr>
          <p:nvPr/>
        </p:nvPicPr>
        <p:blipFill>
          <a:blip r:embed="rId11"/>
          <a:stretch>
            <a:fillRect/>
          </a:stretch>
        </p:blipFill>
        <p:spPr>
          <a:xfrm>
            <a:off x="1250635" y="4958823"/>
            <a:ext cx="5550293" cy="1686165"/>
          </a:xfrm>
          <a:prstGeom prst="rect">
            <a:avLst/>
          </a:prstGeom>
        </p:spPr>
      </p:pic>
      <p:sp>
        <p:nvSpPr>
          <p:cNvPr id="10" name="Chữ thập 9">
            <a:extLst>
              <a:ext uri="{FF2B5EF4-FFF2-40B4-BE49-F238E27FC236}">
                <a16:creationId xmlns:a16="http://schemas.microsoft.com/office/drawing/2014/main" id="{8F779C36-A068-CAB2-8626-504553409B08}"/>
              </a:ext>
            </a:extLst>
          </p:cNvPr>
          <p:cNvSpPr/>
          <p:nvPr/>
        </p:nvSpPr>
        <p:spPr>
          <a:xfrm>
            <a:off x="4720245" y="4222492"/>
            <a:ext cx="669487" cy="669487"/>
          </a:xfrm>
          <a:prstGeom prst="pl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0B050"/>
              </a:solidFill>
            </a:endParaRPr>
          </a:p>
        </p:txBody>
      </p:sp>
      <p:sp>
        <p:nvSpPr>
          <p:cNvPr id="11" name="Hộp Văn bản 10">
            <a:extLst>
              <a:ext uri="{FF2B5EF4-FFF2-40B4-BE49-F238E27FC236}">
                <a16:creationId xmlns:a16="http://schemas.microsoft.com/office/drawing/2014/main" id="{4EC9C88C-2B3D-4ECE-B38B-E21137D69881}"/>
              </a:ext>
            </a:extLst>
          </p:cNvPr>
          <p:cNvSpPr txBox="1"/>
          <p:nvPr/>
        </p:nvSpPr>
        <p:spPr>
          <a:xfrm>
            <a:off x="6983487" y="5111986"/>
            <a:ext cx="5151341" cy="1200329"/>
          </a:xfrm>
          <a:prstGeom prst="rect">
            <a:avLst/>
          </a:prstGeom>
          <a:noFill/>
        </p:spPr>
        <p:txBody>
          <a:bodyPr wrap="square" rtlCol="0">
            <a:spAutoFit/>
          </a:bodyPr>
          <a:lstStyle/>
          <a:p>
            <a:r>
              <a:rPr lang="vi-VN" b="0" i="0" dirty="0">
                <a:solidFill>
                  <a:srgbClr val="081C36"/>
                </a:solidFill>
                <a:effectLst/>
                <a:latin typeface="SegoeuiPc"/>
              </a:rPr>
              <a:t>Xây </a:t>
            </a:r>
            <a:r>
              <a:rPr lang="vi-VN" b="0" i="0" dirty="0" err="1">
                <a:solidFill>
                  <a:srgbClr val="081C36"/>
                </a:solidFill>
                <a:effectLst/>
                <a:latin typeface="SegoeuiPc"/>
              </a:rPr>
              <a:t>dựng</a:t>
            </a:r>
            <a:r>
              <a:rPr lang="en-US" b="0" i="0" dirty="0">
                <a:solidFill>
                  <a:srgbClr val="081C36"/>
                </a:solidFill>
                <a:effectLst/>
                <a:latin typeface="SegoeuiPc"/>
              </a:rPr>
              <a:t> </a:t>
            </a:r>
            <a:r>
              <a:rPr lang="vi-VN" b="0" i="0" dirty="0">
                <a:solidFill>
                  <a:srgbClr val="081C36"/>
                </a:solidFill>
                <a:effectLst/>
                <a:latin typeface="SegoeuiPc"/>
              </a:rPr>
              <a:t> </a:t>
            </a:r>
            <a:r>
              <a:rPr lang="vi-VN" b="0" i="0" dirty="0" err="1">
                <a:solidFill>
                  <a:srgbClr val="081C36"/>
                </a:solidFill>
                <a:effectLst/>
                <a:latin typeface="SegoeuiPc"/>
              </a:rPr>
              <a:t>notebooks</a:t>
            </a:r>
            <a:r>
              <a:rPr lang="en-US" b="0" i="0" dirty="0">
                <a:solidFill>
                  <a:srgbClr val="081C36"/>
                </a:solidFill>
                <a:effectLst/>
                <a:latin typeface="SegoeuiPc"/>
              </a:rPr>
              <a:t> instance </a:t>
            </a:r>
            <a:r>
              <a:rPr lang="en-US" b="0" i="0" dirty="0" err="1">
                <a:solidFill>
                  <a:srgbClr val="081C36"/>
                </a:solidFill>
                <a:effectLst/>
                <a:latin typeface="SegoeuiPc"/>
              </a:rPr>
              <a:t>bằng</a:t>
            </a:r>
            <a:r>
              <a:rPr lang="en-US" b="0" i="0" dirty="0">
                <a:solidFill>
                  <a:srgbClr val="081C36"/>
                </a:solidFill>
                <a:effectLst/>
                <a:latin typeface="SegoeuiPc"/>
              </a:rPr>
              <a:t> </a:t>
            </a:r>
            <a:r>
              <a:rPr lang="en-US" b="0" i="0" dirty="0" err="1">
                <a:solidFill>
                  <a:srgbClr val="081C36"/>
                </a:solidFill>
                <a:effectLst/>
                <a:latin typeface="SegoeuiPc"/>
              </a:rPr>
              <a:t>dịch</a:t>
            </a:r>
            <a:r>
              <a:rPr lang="en-US" b="0" i="0" dirty="0">
                <a:solidFill>
                  <a:srgbClr val="081C36"/>
                </a:solidFill>
                <a:effectLst/>
                <a:latin typeface="SegoeuiPc"/>
              </a:rPr>
              <a:t> </a:t>
            </a:r>
            <a:r>
              <a:rPr lang="en-US" b="0" i="0" dirty="0" err="1">
                <a:solidFill>
                  <a:srgbClr val="081C36"/>
                </a:solidFill>
                <a:effectLst/>
                <a:latin typeface="SegoeuiPc"/>
              </a:rPr>
              <a:t>vụ</a:t>
            </a:r>
            <a:r>
              <a:rPr lang="vi-VN" b="0" i="0" dirty="0">
                <a:solidFill>
                  <a:srgbClr val="081C36"/>
                </a:solidFill>
                <a:effectLst/>
                <a:latin typeface="SegoeuiPc"/>
              </a:rPr>
              <a:t> </a:t>
            </a:r>
            <a:r>
              <a:rPr lang="vi-VN" b="0" i="0" dirty="0" err="1">
                <a:solidFill>
                  <a:srgbClr val="081C36"/>
                </a:solidFill>
                <a:effectLst/>
                <a:latin typeface="SegoeuiPc"/>
              </a:rPr>
              <a:t>Amazon</a:t>
            </a:r>
            <a:r>
              <a:rPr lang="vi-VN" b="0" i="0" dirty="0">
                <a:solidFill>
                  <a:srgbClr val="081C36"/>
                </a:solidFill>
                <a:effectLst/>
                <a:latin typeface="SegoeuiPc"/>
              </a:rPr>
              <a:t> </a:t>
            </a:r>
            <a:r>
              <a:rPr lang="vi-VN" b="0" i="0" dirty="0" err="1">
                <a:solidFill>
                  <a:srgbClr val="081C36"/>
                </a:solidFill>
                <a:effectLst/>
                <a:latin typeface="SegoeuiPc"/>
              </a:rPr>
              <a:t>SageMaker</a:t>
            </a:r>
            <a:r>
              <a:rPr lang="en-US" b="0" i="0" dirty="0">
                <a:solidFill>
                  <a:srgbClr val="081C36"/>
                </a:solidFill>
                <a:effectLst/>
                <a:latin typeface="SegoeuiPc"/>
              </a:rPr>
              <a:t> ,</a:t>
            </a:r>
            <a:r>
              <a:rPr lang="vi-VN" b="0" i="0" dirty="0">
                <a:solidFill>
                  <a:srgbClr val="081C36"/>
                </a:solidFill>
                <a:effectLst/>
                <a:latin typeface="SegoeuiPc"/>
              </a:rPr>
              <a:t> </a:t>
            </a:r>
            <a:r>
              <a:rPr lang="vi-VN" b="0" i="0" dirty="0" err="1">
                <a:solidFill>
                  <a:srgbClr val="081C36"/>
                </a:solidFill>
                <a:effectLst/>
                <a:latin typeface="SegoeuiPc"/>
              </a:rPr>
              <a:t>được</a:t>
            </a:r>
            <a:r>
              <a:rPr lang="vi-VN" b="0" i="0" dirty="0">
                <a:solidFill>
                  <a:srgbClr val="081C36"/>
                </a:solidFill>
                <a:effectLst/>
                <a:latin typeface="SegoeuiPc"/>
              </a:rPr>
              <a:t> </a:t>
            </a:r>
            <a:r>
              <a:rPr lang="vi-VN" b="0" i="0" dirty="0" err="1">
                <a:solidFill>
                  <a:srgbClr val="081C36"/>
                </a:solidFill>
                <a:effectLst/>
                <a:latin typeface="SegoeuiPc"/>
              </a:rPr>
              <a:t>hỗ</a:t>
            </a:r>
            <a:r>
              <a:rPr lang="vi-VN" b="0" i="0" dirty="0">
                <a:solidFill>
                  <a:srgbClr val="081C36"/>
                </a:solidFill>
                <a:effectLst/>
                <a:latin typeface="SegoeuiPc"/>
              </a:rPr>
              <a:t> </a:t>
            </a:r>
            <a:r>
              <a:rPr lang="vi-VN" b="0" i="0" dirty="0" err="1">
                <a:solidFill>
                  <a:srgbClr val="081C36"/>
                </a:solidFill>
                <a:effectLst/>
                <a:latin typeface="SegoeuiPc"/>
              </a:rPr>
              <a:t>trợ</a:t>
            </a:r>
            <a:r>
              <a:rPr lang="vi-VN" b="0" i="0" dirty="0">
                <a:solidFill>
                  <a:srgbClr val="081C36"/>
                </a:solidFill>
                <a:effectLst/>
                <a:latin typeface="SegoeuiPc"/>
              </a:rPr>
              <a:t> </a:t>
            </a:r>
            <a:r>
              <a:rPr lang="vi-VN" b="0" i="0" dirty="0" err="1">
                <a:solidFill>
                  <a:srgbClr val="081C36"/>
                </a:solidFill>
                <a:effectLst/>
                <a:latin typeface="SegoeuiPc"/>
              </a:rPr>
              <a:t>bởi</a:t>
            </a:r>
            <a:r>
              <a:rPr lang="vi-VN" b="0" i="0" dirty="0">
                <a:solidFill>
                  <a:srgbClr val="081C36"/>
                </a:solidFill>
                <a:effectLst/>
                <a:latin typeface="SegoeuiPc"/>
              </a:rPr>
              <a:t> </a:t>
            </a:r>
            <a:r>
              <a:rPr lang="vi-VN" b="0" i="0" dirty="0" err="1">
                <a:solidFill>
                  <a:srgbClr val="081C36"/>
                </a:solidFill>
                <a:effectLst/>
                <a:latin typeface="SegoeuiPc"/>
              </a:rPr>
              <a:t>Spark</a:t>
            </a:r>
            <a:r>
              <a:rPr lang="vi-VN" b="0" i="0" dirty="0">
                <a:solidFill>
                  <a:srgbClr val="081C36"/>
                </a:solidFill>
                <a:effectLst/>
                <a:latin typeface="SegoeuiPc"/>
              </a:rPr>
              <a:t> trong </a:t>
            </a:r>
            <a:r>
              <a:rPr lang="vi-VN" b="0" i="0" dirty="0" err="1">
                <a:solidFill>
                  <a:srgbClr val="081C36"/>
                </a:solidFill>
                <a:effectLst/>
                <a:latin typeface="SegoeuiPc"/>
              </a:rPr>
              <a:t>Amazon</a:t>
            </a:r>
            <a:r>
              <a:rPr lang="vi-VN" b="0" i="0" dirty="0">
                <a:solidFill>
                  <a:srgbClr val="081C36"/>
                </a:solidFill>
                <a:effectLst/>
                <a:latin typeface="SegoeuiPc"/>
              </a:rPr>
              <a:t> EMR</a:t>
            </a:r>
            <a:endParaRPr lang="en-US" b="0" i="0" dirty="0">
              <a:solidFill>
                <a:srgbClr val="081C36"/>
              </a:solidFill>
              <a:effectLst/>
              <a:latin typeface="SegoeuiPc"/>
            </a:endParaRPr>
          </a:p>
          <a:p>
            <a:r>
              <a:rPr lang="en-US" b="0" i="0" dirty="0">
                <a:solidFill>
                  <a:srgbClr val="FF0000"/>
                </a:solidFill>
                <a:effectLst/>
                <a:latin typeface="SegoeuiPc"/>
              </a:rPr>
              <a:t>Localhost-&gt;</a:t>
            </a:r>
            <a:r>
              <a:rPr lang="en-US" dirty="0">
                <a:solidFill>
                  <a:srgbClr val="FF0000"/>
                </a:solidFill>
                <a:latin typeface="SegoeuiPc"/>
              </a:rPr>
              <a:t>W</a:t>
            </a:r>
            <a:r>
              <a:rPr lang="en-US" b="0" i="0" dirty="0">
                <a:solidFill>
                  <a:srgbClr val="FF0000"/>
                </a:solidFill>
                <a:effectLst/>
                <a:latin typeface="SegoeuiPc"/>
              </a:rPr>
              <a:t>eb</a:t>
            </a:r>
            <a:endParaRPr lang="vi-VN" dirty="0">
              <a:solidFill>
                <a:srgbClr val="FF0000"/>
              </a:solidFill>
            </a:endParaRPr>
          </a:p>
        </p:txBody>
      </p:sp>
      <p:pic>
        <p:nvPicPr>
          <p:cNvPr id="12" name="Hình ảnh 11">
            <a:extLst>
              <a:ext uri="{FF2B5EF4-FFF2-40B4-BE49-F238E27FC236}">
                <a16:creationId xmlns:a16="http://schemas.microsoft.com/office/drawing/2014/main" id="{6283AD51-9F44-AE5B-BB50-BC031DE474EA}"/>
              </a:ext>
            </a:extLst>
          </p:cNvPr>
          <p:cNvPicPr>
            <a:picLocks noChangeAspect="1"/>
          </p:cNvPicPr>
          <p:nvPr/>
        </p:nvPicPr>
        <p:blipFill>
          <a:blip r:embed="rId12"/>
          <a:stretch>
            <a:fillRect/>
          </a:stretch>
        </p:blipFill>
        <p:spPr>
          <a:xfrm>
            <a:off x="9159297" y="2086228"/>
            <a:ext cx="2665266" cy="1382164"/>
          </a:xfrm>
          <a:prstGeom prst="rect">
            <a:avLst/>
          </a:prstGeom>
        </p:spPr>
      </p:pic>
      <p:sp>
        <p:nvSpPr>
          <p:cNvPr id="13" name="Dấu Nhân 12">
            <a:extLst>
              <a:ext uri="{FF2B5EF4-FFF2-40B4-BE49-F238E27FC236}">
                <a16:creationId xmlns:a16="http://schemas.microsoft.com/office/drawing/2014/main" id="{EF240865-65C8-C5E3-8F81-0C17BF7647E5}"/>
              </a:ext>
            </a:extLst>
          </p:cNvPr>
          <p:cNvSpPr/>
          <p:nvPr/>
        </p:nvSpPr>
        <p:spPr>
          <a:xfrm>
            <a:off x="9084217" y="1463861"/>
            <a:ext cx="2802369" cy="28263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05466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ộp Văn bản 31">
            <a:extLst>
              <a:ext uri="{FF2B5EF4-FFF2-40B4-BE49-F238E27FC236}">
                <a16:creationId xmlns:a16="http://schemas.microsoft.com/office/drawing/2014/main" id="{C07FC5FC-9235-D626-821D-27741EB07637}"/>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sp>
        <p:nvSpPr>
          <p:cNvPr id="8" name="Hộp Văn bản 32">
            <a:extLst>
              <a:ext uri="{FF2B5EF4-FFF2-40B4-BE49-F238E27FC236}">
                <a16:creationId xmlns:a16="http://schemas.microsoft.com/office/drawing/2014/main" id="{FE961037-4CC3-6A02-C741-10FA2116852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sp>
        <p:nvSpPr>
          <p:cNvPr id="9" name="Hộp Văn bản 33">
            <a:extLst>
              <a:ext uri="{FF2B5EF4-FFF2-40B4-BE49-F238E27FC236}">
                <a16:creationId xmlns:a16="http://schemas.microsoft.com/office/drawing/2014/main" id="{70D255B9-6BC0-1232-C033-F8CEC6EC31A4}"/>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sp>
        <p:nvSpPr>
          <p:cNvPr id="10" name="Hộp Văn bản 34">
            <a:extLst>
              <a:ext uri="{FF2B5EF4-FFF2-40B4-BE49-F238E27FC236}">
                <a16:creationId xmlns:a16="http://schemas.microsoft.com/office/drawing/2014/main" id="{E2BAC2AF-0739-9570-8F84-E19CB87CC896}"/>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80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76617" y="-45489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9167921" y="3961593"/>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009090" y="5580100"/>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887" y="4118408"/>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6245426" y="3984252"/>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6055724" y="5519517"/>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574" y="4103046"/>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3144654" y="3964035"/>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2894764" y="5464331"/>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9096" y="4154724"/>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0014704" y="1541873"/>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a:t>
            </a:r>
          </a:p>
          <a:p>
            <a:pPr algn="ctr"/>
            <a:r>
              <a:rPr lang="en-US" sz="2800" b="1">
                <a:latin typeface="Arial" panose="020B0604020202020204" pitchFamily="34" charset="0"/>
                <a:cs typeface="Arial" panose="020B0604020202020204" pitchFamily="34" charset="0"/>
              </a:rPr>
              <a:t>Spark</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875434" y="277684"/>
            <a:ext cx="1091782" cy="1012490"/>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476617" y="432296"/>
            <a:ext cx="9201256" cy="6167286"/>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ình Bầu dục 3">
            <a:extLst>
              <a:ext uri="{FF2B5EF4-FFF2-40B4-BE49-F238E27FC236}">
                <a16:creationId xmlns:a16="http://schemas.microsoft.com/office/drawing/2014/main" id="{828C5ED1-5115-4651-BD0C-03F548ECE51F}"/>
              </a:ext>
            </a:extLst>
          </p:cNvPr>
          <p:cNvSpPr/>
          <p:nvPr/>
        </p:nvSpPr>
        <p:spPr>
          <a:xfrm>
            <a:off x="9976130" y="2365841"/>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B38B283A-B30A-4612-8D4B-E9CD719F69BA}"/>
              </a:ext>
            </a:extLst>
          </p:cNvPr>
          <p:cNvSpPr/>
          <p:nvPr/>
        </p:nvSpPr>
        <p:spPr>
          <a:xfrm>
            <a:off x="11005381" y="32347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B1C25235-BCF9-4D0D-8A93-7E8E7E7BA01C}"/>
              </a:ext>
            </a:extLst>
          </p:cNvPr>
          <p:cNvSpPr/>
          <p:nvPr/>
        </p:nvSpPr>
        <p:spPr>
          <a:xfrm>
            <a:off x="9895760" y="4103684"/>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5FC7308A-7B9A-4386-B09D-4E7F49FE1FB8}"/>
              </a:ext>
            </a:extLst>
          </p:cNvPr>
          <p:cNvSpPr/>
          <p:nvPr/>
        </p:nvSpPr>
        <p:spPr>
          <a:xfrm>
            <a:off x="10887413" y="5251587"/>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descr="Apache Spark – CloudNesil">
            <a:extLst>
              <a:ext uri="{FF2B5EF4-FFF2-40B4-BE49-F238E27FC236}">
                <a16:creationId xmlns:a16="http://schemas.microsoft.com/office/drawing/2014/main" id="{387B0565-31B5-3F13-E734-D18C1C5270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041" t="9169" r="22217" b="29234"/>
          <a:stretch/>
        </p:blipFill>
        <p:spPr bwMode="auto">
          <a:xfrm>
            <a:off x="476617" y="463753"/>
            <a:ext cx="3540370" cy="2156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F78381-5FB3-EC00-BD9D-13E6FCCB98ED}"/>
              </a:ext>
            </a:extLst>
          </p:cNvPr>
          <p:cNvSpPr txBox="1"/>
          <p:nvPr/>
        </p:nvSpPr>
        <p:spPr>
          <a:xfrm>
            <a:off x="4174076" y="926320"/>
            <a:ext cx="5708158" cy="1569660"/>
          </a:xfrm>
          <a:prstGeom prst="rect">
            <a:avLst/>
          </a:prstGeom>
          <a:noFill/>
        </p:spPr>
        <p:txBody>
          <a:bodyPr wrap="square" rtlCol="0">
            <a:spAutoFit/>
          </a:bodyPr>
          <a:lstStyle/>
          <a:p>
            <a:r>
              <a:rPr lang="vi-VN" sz="2400" b="0" i="0">
                <a:solidFill>
                  <a:srgbClr val="1B1B1B"/>
                </a:solidFill>
                <a:effectLst/>
                <a:latin typeface="Open Sans" panose="020B0606030504020204" pitchFamily="34" charset="0"/>
              </a:rPr>
              <a:t>Apache Spark là một framework mã nguồn mở tính toán cụm, được phát triển sơ khởi vào năm 2009 bởi AMPLab.</a:t>
            </a:r>
            <a:endParaRPr lang="en-US" sz="2400"/>
          </a:p>
        </p:txBody>
      </p:sp>
      <p:sp>
        <p:nvSpPr>
          <p:cNvPr id="6" name="TextBox 5">
            <a:extLst>
              <a:ext uri="{FF2B5EF4-FFF2-40B4-BE49-F238E27FC236}">
                <a16:creationId xmlns:a16="http://schemas.microsoft.com/office/drawing/2014/main" id="{0DD772B0-19DC-6197-4784-4436C7B545DB}"/>
              </a:ext>
            </a:extLst>
          </p:cNvPr>
          <p:cNvSpPr txBox="1"/>
          <p:nvPr/>
        </p:nvSpPr>
        <p:spPr>
          <a:xfrm>
            <a:off x="634477" y="3114017"/>
            <a:ext cx="8885535" cy="2308324"/>
          </a:xfrm>
          <a:prstGeom prst="rect">
            <a:avLst/>
          </a:prstGeom>
          <a:noFill/>
        </p:spPr>
        <p:txBody>
          <a:bodyPr wrap="square" rtlCol="0">
            <a:spAutoFit/>
          </a:bodyPr>
          <a:lstStyle/>
          <a:p>
            <a:r>
              <a:rPr lang="vi-VN" sz="2400" b="0" i="0">
                <a:solidFill>
                  <a:srgbClr val="1B1B1B"/>
                </a:solidFill>
                <a:effectLst/>
                <a:latin typeface="Calibri" panose="020F0502020204030204" pitchFamily="34" charset="0"/>
                <a:cs typeface="Calibri" panose="020F0502020204030204" pitchFamily="34" charset="0"/>
              </a:rPr>
              <a:t>Apache Spark là Framework thực thi dữ liệu dựa trên Hadoop HDFS. Apache Spark không thay thế cho Hadoop nhưng nó là một framework ứng dụng. Apache Spark tuy ra đời sau nhưng được nhiều người biết đến hơn Apache Hadoop vì khả năng xử lý hàng loạt và thời gian thực.</a:t>
            </a:r>
          </a:p>
          <a:p>
            <a:endParaRPr lang="en-US"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714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6159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1040590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558792" y="-267345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97173" y="90769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014223" y="1082172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48" y="10804764"/>
            <a:ext cx="744338" cy="744338"/>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877921" y="10623988"/>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391653" y="108217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7045" y="10688041"/>
            <a:ext cx="767741" cy="767741"/>
          </a:xfrm>
          <a:prstGeom prst="rect">
            <a:avLst/>
          </a:prstGeom>
        </p:spPr>
      </p:pic>
      <p:sp>
        <p:nvSpPr>
          <p:cNvPr id="26" name="Hộp Văn bản 25">
            <a:extLst>
              <a:ext uri="{FF2B5EF4-FFF2-40B4-BE49-F238E27FC236}">
                <a16:creationId xmlns:a16="http://schemas.microsoft.com/office/drawing/2014/main" id="{54B004F7-8213-4CCE-BD51-27DCDDA97145}"/>
              </a:ext>
            </a:extLst>
          </p:cNvPr>
          <p:cNvSpPr txBox="1"/>
          <p:nvPr/>
        </p:nvSpPr>
        <p:spPr>
          <a:xfrm>
            <a:off x="6710840" y="452856"/>
            <a:ext cx="4680118"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Kết luận </a:t>
            </a:r>
            <a:endParaRPr lang="vi-VN" sz="5400" b="1">
              <a:solidFill>
                <a:srgbClr val="438AFE"/>
              </a:solidFill>
              <a:latin typeface="Arial" panose="020B0604020202020204" pitchFamily="34" charset="0"/>
              <a:cs typeface="Arial" panose="020B0604020202020204" pitchFamily="34" charset="0"/>
            </a:endParaRPr>
          </a:p>
        </p:txBody>
      </p:sp>
      <p:pic>
        <p:nvPicPr>
          <p:cNvPr id="3" name="Hình ảnh 2">
            <a:extLst>
              <a:ext uri="{FF2B5EF4-FFF2-40B4-BE49-F238E27FC236}">
                <a16:creationId xmlns:a16="http://schemas.microsoft.com/office/drawing/2014/main" id="{2A02F45B-F02C-8FE8-9557-D65D056A5E6B}"/>
              </a:ext>
            </a:extLst>
          </p:cNvPr>
          <p:cNvPicPr>
            <a:picLocks noChangeAspect="1"/>
          </p:cNvPicPr>
          <p:nvPr/>
        </p:nvPicPr>
        <p:blipFill>
          <a:blip r:embed="rId7"/>
          <a:stretch>
            <a:fillRect/>
          </a:stretch>
        </p:blipFill>
        <p:spPr>
          <a:xfrm>
            <a:off x="-169231" y="201113"/>
            <a:ext cx="5803481" cy="1412577"/>
          </a:xfrm>
          <a:prstGeom prst="flowChartAlternateProcess">
            <a:avLst/>
          </a:prstGeom>
        </p:spPr>
      </p:pic>
    </p:spTree>
    <p:extLst>
      <p:ext uri="{BB962C8B-B14F-4D97-AF65-F5344CB8AC3E}">
        <p14:creationId xmlns:p14="http://schemas.microsoft.com/office/powerpoint/2010/main" val="1530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167615" y="1314095"/>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ộp Văn bản 22">
            <a:extLst>
              <a:ext uri="{FF2B5EF4-FFF2-40B4-BE49-F238E27FC236}">
                <a16:creationId xmlns:a16="http://schemas.microsoft.com/office/drawing/2014/main" id="{8D23A270-3E9B-4564-89EB-BB64F93AEBFE}"/>
              </a:ext>
            </a:extLst>
          </p:cNvPr>
          <p:cNvSpPr txBox="1"/>
          <p:nvPr/>
        </p:nvSpPr>
        <p:spPr>
          <a:xfrm>
            <a:off x="428388" y="843957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2C81ACAD-017F-4F91-9DD1-96E71DAB1F12}"/>
              </a:ext>
            </a:extLst>
          </p:cNvPr>
          <p:cNvSpPr txBox="1"/>
          <p:nvPr/>
        </p:nvSpPr>
        <p:spPr>
          <a:xfrm>
            <a:off x="428388" y="12127002"/>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B0B5B9EB-73A0-4CDC-BC20-A6C0761E1B2F}"/>
              </a:ext>
            </a:extLst>
          </p:cNvPr>
          <p:cNvSpPr txBox="1"/>
          <p:nvPr/>
        </p:nvSpPr>
        <p:spPr>
          <a:xfrm>
            <a:off x="488780" y="13586608"/>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2">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3"/>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3"/>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sp>
        <p:nvSpPr>
          <p:cNvPr id="12" name="TextBox 71">
            <a:extLst>
              <a:ext uri="{FF2B5EF4-FFF2-40B4-BE49-F238E27FC236}">
                <a16:creationId xmlns:a16="http://schemas.microsoft.com/office/drawing/2014/main" id="{FD479FE4-76D3-817D-83F1-364321564F15}"/>
              </a:ext>
            </a:extLst>
          </p:cNvPr>
          <p:cNvSpPr txBox="1"/>
          <p:nvPr/>
        </p:nvSpPr>
        <p:spPr>
          <a:xfrm>
            <a:off x="2874585" y="2490428"/>
            <a:ext cx="5850342" cy="584775"/>
          </a:xfrm>
          <a:prstGeom prst="rect">
            <a:avLst/>
          </a:prstGeom>
          <a:noFill/>
        </p:spPr>
        <p:txBody>
          <a:bodyPr wrap="square" rtlCol="0">
            <a:spAutoFit/>
          </a:bodyPr>
          <a:lstStyle/>
          <a:p>
            <a:pPr lvl="1"/>
            <a:r>
              <a:rPr lang="en-US" sz="3200" b="1" dirty="0" err="1">
                <a:solidFill>
                  <a:srgbClr val="C00000"/>
                </a:solidFill>
              </a:rPr>
              <a:t>Trần</a:t>
            </a:r>
            <a:r>
              <a:rPr lang="en-US" sz="3200" b="1" dirty="0">
                <a:solidFill>
                  <a:srgbClr val="C00000"/>
                </a:solidFill>
              </a:rPr>
              <a:t> </a:t>
            </a:r>
            <a:r>
              <a:rPr lang="en-US" sz="3200" b="1" err="1">
                <a:solidFill>
                  <a:srgbClr val="C00000"/>
                </a:solidFill>
              </a:rPr>
              <a:t>Văn</a:t>
            </a:r>
            <a:r>
              <a:rPr lang="en-US" sz="3200" b="1">
                <a:solidFill>
                  <a:srgbClr val="C00000"/>
                </a:solidFill>
              </a:rPr>
              <a:t> Kiệt - 20112665</a:t>
            </a:r>
            <a:endParaRPr lang="vi-VN" sz="3200" b="1" dirty="0">
              <a:solidFill>
                <a:srgbClr val="C00000"/>
              </a:solidFill>
            </a:endParaRPr>
          </a:p>
        </p:txBody>
      </p:sp>
      <p:sp>
        <p:nvSpPr>
          <p:cNvPr id="13" name="TextBox 71">
            <a:extLst>
              <a:ext uri="{FF2B5EF4-FFF2-40B4-BE49-F238E27FC236}">
                <a16:creationId xmlns:a16="http://schemas.microsoft.com/office/drawing/2014/main" id="{70B10FD6-32EF-DA76-9657-B7B254B97F52}"/>
              </a:ext>
            </a:extLst>
          </p:cNvPr>
          <p:cNvSpPr txBox="1"/>
          <p:nvPr/>
        </p:nvSpPr>
        <p:spPr>
          <a:xfrm>
            <a:off x="2874585" y="3230153"/>
            <a:ext cx="6654386" cy="584775"/>
          </a:xfrm>
          <a:prstGeom prst="rect">
            <a:avLst/>
          </a:prstGeom>
          <a:noFill/>
        </p:spPr>
        <p:txBody>
          <a:bodyPr wrap="square" rtlCol="0">
            <a:spAutoFit/>
          </a:bodyPr>
          <a:lstStyle/>
          <a:p>
            <a:pPr lvl="1"/>
            <a:r>
              <a:rPr lang="en-US" sz="3200" b="1" dirty="0">
                <a:solidFill>
                  <a:srgbClr val="C00000"/>
                </a:solidFill>
              </a:rPr>
              <a:t>Nguyễn </a:t>
            </a:r>
            <a:r>
              <a:rPr lang="en-US" sz="3200" b="1" err="1">
                <a:solidFill>
                  <a:srgbClr val="C00000"/>
                </a:solidFill>
              </a:rPr>
              <a:t>Công</a:t>
            </a:r>
            <a:r>
              <a:rPr lang="en-US" sz="3200" b="1">
                <a:solidFill>
                  <a:srgbClr val="C00000"/>
                </a:solidFill>
              </a:rPr>
              <a:t> Thành - 20110267</a:t>
            </a:r>
            <a:endParaRPr lang="vi-VN" sz="3200" b="1" dirty="0">
              <a:solidFill>
                <a:srgbClr val="C00000"/>
              </a:solidFill>
            </a:endParaRPr>
          </a:p>
        </p:txBody>
      </p:sp>
      <p:sp>
        <p:nvSpPr>
          <p:cNvPr id="33" name="TextBox 71">
            <a:extLst>
              <a:ext uri="{FF2B5EF4-FFF2-40B4-BE49-F238E27FC236}">
                <a16:creationId xmlns:a16="http://schemas.microsoft.com/office/drawing/2014/main" id="{B0A063FF-3D7D-6BC4-2A66-EB41AC9E241A}"/>
              </a:ext>
            </a:extLst>
          </p:cNvPr>
          <p:cNvSpPr txBox="1"/>
          <p:nvPr/>
        </p:nvSpPr>
        <p:spPr>
          <a:xfrm>
            <a:off x="2874585" y="4041756"/>
            <a:ext cx="6654385" cy="584775"/>
          </a:xfrm>
          <a:prstGeom prst="rect">
            <a:avLst/>
          </a:prstGeom>
          <a:noFill/>
        </p:spPr>
        <p:txBody>
          <a:bodyPr wrap="square" rtlCol="0">
            <a:spAutoFit/>
          </a:bodyPr>
          <a:lstStyle/>
          <a:p>
            <a:pPr lvl="1"/>
            <a:r>
              <a:rPr lang="en-US" sz="3200" b="1" dirty="0">
                <a:solidFill>
                  <a:srgbClr val="C00000"/>
                </a:solidFill>
              </a:rPr>
              <a:t>Nguyễn </a:t>
            </a:r>
            <a:r>
              <a:rPr lang="en-US" sz="3200" b="1" err="1">
                <a:solidFill>
                  <a:srgbClr val="C00000"/>
                </a:solidFill>
              </a:rPr>
              <a:t>Đình</a:t>
            </a:r>
            <a:r>
              <a:rPr lang="en-US" sz="3200" b="1">
                <a:solidFill>
                  <a:srgbClr val="C00000"/>
                </a:solidFill>
              </a:rPr>
              <a:t> Thiện - 20110263</a:t>
            </a:r>
            <a:endParaRPr lang="vi-VN" sz="3200" b="1" dirty="0">
              <a:solidFill>
                <a:srgbClr val="C00000"/>
              </a:solidFill>
            </a:endParaRPr>
          </a:p>
        </p:txBody>
      </p:sp>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11947318" y="2371059"/>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168177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3264744" y="398447"/>
            <a:ext cx="7481648"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3435585" y="3531126"/>
            <a:ext cx="5251052" cy="954107"/>
          </a:xfrm>
          <a:prstGeom prst="rect">
            <a:avLst/>
          </a:prstGeom>
          <a:noFill/>
        </p:spPr>
        <p:txBody>
          <a:bodyPr wrap="square" rtlCol="0">
            <a:spAutoFit/>
          </a:bodyPr>
          <a:lstStyle/>
          <a:p>
            <a:pPr algn="ctr"/>
            <a:r>
              <a:rPr lang="en-US" sz="2800" b="1" dirty="0">
                <a:solidFill>
                  <a:srgbClr val="438AFE"/>
                </a:solidFill>
                <a:latin typeface="Arial" panose="020B0604020202020204" pitchFamily="34" charset="0"/>
                <a:cs typeface="Arial" panose="020B0604020202020204" pitchFamily="34" charset="0"/>
              </a:rPr>
              <a:t>TÌM HIỂU PARQUET VÀ VIẾT ỨNG DỤNG DEMO</a:t>
            </a:r>
            <a:endParaRPr lang="vi-VN" sz="2800" b="1" dirty="0">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pic>
        <p:nvPicPr>
          <p:cNvPr id="23" name="Hình ảnh 22">
            <a:extLst>
              <a:ext uri="{FF2B5EF4-FFF2-40B4-BE49-F238E27FC236}">
                <a16:creationId xmlns:a16="http://schemas.microsoft.com/office/drawing/2014/main" id="{999CF33C-4B4C-2BBB-A8A8-815D32908C64}"/>
              </a:ext>
            </a:extLst>
          </p:cNvPr>
          <p:cNvPicPr>
            <a:picLocks noChangeAspect="1"/>
          </p:cNvPicPr>
          <p:nvPr/>
        </p:nvPicPr>
        <p:blipFill>
          <a:blip r:embed="rId8"/>
          <a:stretch>
            <a:fillRect/>
          </a:stretch>
        </p:blipFill>
        <p:spPr>
          <a:xfrm>
            <a:off x="2410430" y="1369826"/>
            <a:ext cx="7795936" cy="1897544"/>
          </a:xfrm>
          <a:prstGeom prst="flowChartAlternateProcess">
            <a:avLst/>
          </a:prstGeom>
        </p:spPr>
      </p:pic>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15530" y="579701"/>
            <a:ext cx="6289068"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96601" y="2017750"/>
            <a:ext cx="4710565" cy="905724"/>
            <a:chOff x="389524" y="1918194"/>
            <a:chExt cx="4710565" cy="905724"/>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79317" y="2014448"/>
              <a:ext cx="3556256"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TÌM HIỂU PARQUET VÀ VIẾT ỨNG DỤNG DEMO</a:t>
              </a:r>
              <a:endParaRPr lang="vi-VN"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823" y="2000259"/>
              <a:ext cx="904853" cy="713986"/>
            </a:xfrm>
            <a:prstGeom prst="rect">
              <a:avLst/>
            </a:prstGeom>
          </p:spPr>
        </p:pic>
      </p:grpSp>
      <p:grpSp>
        <p:nvGrpSpPr>
          <p:cNvPr id="40" name="Nhóm 39">
            <a:extLst>
              <a:ext uri="{FF2B5EF4-FFF2-40B4-BE49-F238E27FC236}">
                <a16:creationId xmlns:a16="http://schemas.microsoft.com/office/drawing/2014/main" id="{A427B16A-07CF-4F54-A02B-B5394D861A94}"/>
              </a:ext>
            </a:extLst>
          </p:cNvPr>
          <p:cNvGrpSpPr/>
          <p:nvPr/>
        </p:nvGrpSpPr>
        <p:grpSpPr>
          <a:xfrm>
            <a:off x="396601" y="3118537"/>
            <a:ext cx="2242918" cy="1480524"/>
            <a:chOff x="396601" y="3118537"/>
            <a:chExt cx="2242918" cy="1480524"/>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049999" y="3618831"/>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Apache</a:t>
              </a:r>
            </a:p>
            <a:p>
              <a:pPr algn="r"/>
              <a:r>
                <a:rPr lang="en-US" sz="2800" b="1">
                  <a:latin typeface="Arial" panose="020B0604020202020204" pitchFamily="34" charset="0"/>
                  <a:cs typeface="Arial" panose="020B0604020202020204" pitchFamily="34" charset="0"/>
                </a:rPr>
                <a:t>Parquet</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123" y="3347270"/>
              <a:ext cx="790636" cy="734448"/>
            </a:xfrm>
            <a:prstGeom prst="rect">
              <a:avLst/>
            </a:prstGeom>
          </p:spPr>
        </p:pic>
      </p:grpSp>
      <p:grpSp>
        <p:nvGrpSpPr>
          <p:cNvPr id="43" name="Nhóm 42">
            <a:extLst>
              <a:ext uri="{FF2B5EF4-FFF2-40B4-BE49-F238E27FC236}">
                <a16:creationId xmlns:a16="http://schemas.microsoft.com/office/drawing/2014/main" id="{EA7E4BBB-1BC2-47E2-A854-E39DEC42AA2A}"/>
              </a:ext>
            </a:extLst>
          </p:cNvPr>
          <p:cNvGrpSpPr/>
          <p:nvPr/>
        </p:nvGrpSpPr>
        <p:grpSpPr>
          <a:xfrm>
            <a:off x="2844001" y="3118537"/>
            <a:ext cx="2242918" cy="1480524"/>
            <a:chOff x="2844001" y="3118537"/>
            <a:chExt cx="2242918"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47642" y="4008223"/>
              <a:ext cx="1639277" cy="523220"/>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Hadoop</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34865" y="3274969"/>
              <a:ext cx="816803" cy="772250"/>
            </a:xfrm>
            <a:prstGeom prst="rect">
              <a:avLst/>
            </a:prstGeom>
          </p:spPr>
        </p:pic>
      </p:grpSp>
      <p:grpSp>
        <p:nvGrpSpPr>
          <p:cNvPr id="46" name="Nhóm 45">
            <a:extLst>
              <a:ext uri="{FF2B5EF4-FFF2-40B4-BE49-F238E27FC236}">
                <a16:creationId xmlns:a16="http://schemas.microsoft.com/office/drawing/2014/main" id="{E69FCB6E-8A9A-433C-A866-C3789ACC5209}"/>
              </a:ext>
            </a:extLst>
          </p:cNvPr>
          <p:cNvGrpSpPr/>
          <p:nvPr/>
        </p:nvGrpSpPr>
        <p:grpSpPr>
          <a:xfrm>
            <a:off x="396601" y="4901614"/>
            <a:ext cx="2242918" cy="1480524"/>
            <a:chOff x="396601" y="4901614"/>
            <a:chExt cx="2242918"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049999" y="542126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AWS</a:t>
              </a:r>
            </a:p>
            <a:p>
              <a:pPr algn="r"/>
              <a:r>
                <a:rPr lang="vi-VN" sz="2800" b="1">
                  <a:latin typeface="Arial" panose="020B0604020202020204" pitchFamily="34" charset="0"/>
                  <a:cs typeface="Arial" panose="020B0604020202020204" pitchFamily="34" charset="0"/>
                </a:rPr>
                <a:t>EMR</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1509" y="5094286"/>
              <a:ext cx="744338" cy="720546"/>
            </a:xfrm>
            <a:prstGeom prst="rect">
              <a:avLst/>
            </a:prstGeom>
          </p:spPr>
        </p:pic>
      </p:grpSp>
      <p:grpSp>
        <p:nvGrpSpPr>
          <p:cNvPr id="49" name="Nhóm 48">
            <a:extLst>
              <a:ext uri="{FF2B5EF4-FFF2-40B4-BE49-F238E27FC236}">
                <a16:creationId xmlns:a16="http://schemas.microsoft.com/office/drawing/2014/main" id="{A19641AD-DC68-41D3-A7A2-607F8D1841BB}"/>
              </a:ext>
            </a:extLst>
          </p:cNvPr>
          <p:cNvGrpSpPr/>
          <p:nvPr/>
        </p:nvGrpSpPr>
        <p:grpSpPr>
          <a:xfrm>
            <a:off x="2844382" y="4901614"/>
            <a:ext cx="2242918" cy="1480524"/>
            <a:chOff x="2844382" y="4901614"/>
            <a:chExt cx="2242918" cy="1480524"/>
          </a:xfrm>
        </p:grpSpPr>
        <p:sp>
          <p:nvSpPr>
            <p:cNvPr id="31" name="Hình chữ nhật: Góc Tròn 30">
              <a:extLst>
                <a:ext uri="{FF2B5EF4-FFF2-40B4-BE49-F238E27FC236}">
                  <a16:creationId xmlns:a16="http://schemas.microsoft.com/office/drawing/2014/main" id="{CA309FFA-A14D-4E69-96CA-89D8A796AB14}"/>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498156" y="5414541"/>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Apache</a:t>
              </a:r>
            </a:p>
            <a:p>
              <a:pPr algn="r"/>
              <a:r>
                <a:rPr lang="en-US" sz="2800" b="1">
                  <a:latin typeface="Arial" panose="020B0604020202020204" pitchFamily="34" charset="0"/>
                  <a:cs typeface="Arial" panose="020B0604020202020204" pitchFamily="34" charset="0"/>
                </a:rPr>
                <a:t>Spark</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03506" y="4994776"/>
              <a:ext cx="767741" cy="709523"/>
            </a:xfrm>
            <a:prstGeom prst="rect">
              <a:avLst/>
            </a:prstGeom>
          </p:spPr>
        </p:pic>
      </p:grpSp>
      <p:pic>
        <p:nvPicPr>
          <p:cNvPr id="8" name="Hình ảnh 7">
            <a:extLst>
              <a:ext uri="{FF2B5EF4-FFF2-40B4-BE49-F238E27FC236}">
                <a16:creationId xmlns:a16="http://schemas.microsoft.com/office/drawing/2014/main" id="{FF15F111-9C21-6B51-70E9-1FFAB8D41B5F}"/>
              </a:ext>
            </a:extLst>
          </p:cNvPr>
          <p:cNvPicPr>
            <a:picLocks noChangeAspect="1"/>
          </p:cNvPicPr>
          <p:nvPr/>
        </p:nvPicPr>
        <p:blipFill>
          <a:blip r:embed="rId7"/>
          <a:stretch>
            <a:fillRect/>
          </a:stretch>
        </p:blipFill>
        <p:spPr>
          <a:xfrm>
            <a:off x="5326904" y="2680353"/>
            <a:ext cx="7068600" cy="1720509"/>
          </a:xfrm>
          <a:prstGeom prst="flowChartAlternateProcess">
            <a:avLst/>
          </a:prstGeom>
        </p:spPr>
      </p:pic>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87121" y="1622341"/>
            <a:ext cx="3498640" cy="1446550"/>
          </a:xfrm>
          <a:prstGeom prst="rect">
            <a:avLst/>
          </a:prstGeom>
          <a:noFill/>
        </p:spPr>
        <p:txBody>
          <a:bodyPr wrap="square" rtlCol="0">
            <a:spAutoFit/>
          </a:bodyPr>
          <a:lstStyle/>
          <a:p>
            <a:pPr algn="ctr"/>
            <a:r>
              <a:rPr lang="vi-VN" sz="4400" b="1">
                <a:latin typeface="Arial" panose="020B0604020202020204" pitchFamily="34" charset="0"/>
                <a:cs typeface="Arial" panose="020B0604020202020204" pitchFamily="34" charset="0"/>
              </a:rPr>
              <a:t>Apache</a:t>
            </a:r>
          </a:p>
          <a:p>
            <a:pPr algn="ctr"/>
            <a:r>
              <a:rPr lang="vi-VN" sz="4400" b="1">
                <a:latin typeface="Arial" panose="020B0604020202020204" pitchFamily="34" charset="0"/>
                <a:cs typeface="Arial" panose="020B0604020202020204" pitchFamily="34" charset="0"/>
              </a:rPr>
              <a:t>Parquet</a:t>
            </a:r>
            <a:endParaRPr lang="vi-VN" sz="44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0000" y="359700"/>
            <a:ext cx="1184397" cy="1098924"/>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454582" y="1195408"/>
            <a:ext cx="8226777" cy="7001164"/>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Hộp Văn bản 1">
            <a:extLst>
              <a:ext uri="{FF2B5EF4-FFF2-40B4-BE49-F238E27FC236}">
                <a16:creationId xmlns:a16="http://schemas.microsoft.com/office/drawing/2014/main" id="{1EEE0E55-16EB-4C87-81EB-E9F28EDF4382}"/>
              </a:ext>
            </a:extLst>
          </p:cNvPr>
          <p:cNvSpPr txBox="1"/>
          <p:nvPr/>
        </p:nvSpPr>
        <p:spPr>
          <a:xfrm>
            <a:off x="3454582" y="83128"/>
            <a:ext cx="8444359"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TÌM HIỂU PARQUET VÀ VIẾT ỨNG DỤNG DEMO</a:t>
            </a:r>
            <a:endParaRPr lang="vi-VN" sz="3200" b="1" dirty="0">
              <a:latin typeface="Arial" panose="020B0604020202020204" pitchFamily="34" charset="0"/>
              <a:cs typeface="Arial" panose="020B0604020202020204" pitchFamily="34" charset="0"/>
            </a:endParaRPr>
          </a:p>
        </p:txBody>
      </p:sp>
      <p:sp>
        <p:nvSpPr>
          <p:cNvPr id="4" name="TextBox 84">
            <a:extLst>
              <a:ext uri="{FF2B5EF4-FFF2-40B4-BE49-F238E27FC236}">
                <a16:creationId xmlns:a16="http://schemas.microsoft.com/office/drawing/2014/main" id="{3D035D1A-3C11-B9E9-01AB-3F845ECD26D8}"/>
              </a:ext>
            </a:extLst>
          </p:cNvPr>
          <p:cNvSpPr txBox="1"/>
          <p:nvPr/>
        </p:nvSpPr>
        <p:spPr>
          <a:xfrm>
            <a:off x="-37042" y="3260522"/>
            <a:ext cx="3393581" cy="1200329"/>
          </a:xfrm>
          <a:prstGeom prst="rect">
            <a:avLst/>
          </a:prstGeom>
          <a:noFill/>
        </p:spPr>
        <p:txBody>
          <a:bodyPr wrap="square" rtlCol="0">
            <a:spAutoFit/>
          </a:bodyPr>
          <a:lstStyle/>
          <a:p>
            <a:r>
              <a:rPr lang="en-US" sz="2400" dirty="0" err="1"/>
              <a:t>Phải</a:t>
            </a:r>
            <a:r>
              <a:rPr lang="en-US" sz="2400" dirty="0"/>
              <a:t> </a:t>
            </a:r>
            <a:r>
              <a:rPr lang="en-US" sz="2400" dirty="0" err="1"/>
              <a:t>chăng</a:t>
            </a:r>
            <a:r>
              <a:rPr lang="en-US" sz="2400" dirty="0"/>
              <a:t> “CSV </a:t>
            </a:r>
            <a:r>
              <a:rPr lang="en-US" sz="2400" dirty="0" err="1"/>
              <a:t>là</a:t>
            </a:r>
            <a:r>
              <a:rPr lang="en-US" sz="2400" dirty="0"/>
              <a:t> </a:t>
            </a:r>
            <a:r>
              <a:rPr lang="en-US" sz="2400" dirty="0" err="1"/>
              <a:t>một</a:t>
            </a:r>
            <a:r>
              <a:rPr lang="en-US" sz="2400" dirty="0"/>
              <a:t> </a:t>
            </a:r>
            <a:r>
              <a:rPr lang="en-US" sz="2400" dirty="0" err="1"/>
              <a:t>giải</a:t>
            </a:r>
            <a:r>
              <a:rPr lang="en-US" sz="2400" dirty="0"/>
              <a:t> </a:t>
            </a:r>
            <a:r>
              <a:rPr lang="en-US" sz="2400" dirty="0" err="1"/>
              <a:t>pháp</a:t>
            </a:r>
            <a:r>
              <a:rPr lang="en-US" sz="2400" dirty="0"/>
              <a:t> </a:t>
            </a:r>
            <a:r>
              <a:rPr lang="en-US" sz="2400" dirty="0" err="1"/>
              <a:t>hữu</a:t>
            </a:r>
            <a:r>
              <a:rPr lang="en-US" sz="2400" dirty="0"/>
              <a:t> </a:t>
            </a:r>
            <a:r>
              <a:rPr lang="en-US" sz="2400" dirty="0" err="1"/>
              <a:t>hiệu</a:t>
            </a:r>
            <a:r>
              <a:rPr lang="en-US" sz="2400" dirty="0"/>
              <a:t> </a:t>
            </a:r>
            <a:r>
              <a:rPr lang="en-US" sz="2400" dirty="0" err="1"/>
              <a:t>và</a:t>
            </a:r>
            <a:r>
              <a:rPr lang="en-US" sz="2400" dirty="0"/>
              <a:t> </a:t>
            </a:r>
            <a:r>
              <a:rPr lang="en-US" sz="2400" dirty="0" err="1"/>
              <a:t>tối</a:t>
            </a:r>
            <a:r>
              <a:rPr lang="en-US" sz="2400" dirty="0"/>
              <a:t> </a:t>
            </a:r>
            <a:r>
              <a:rPr lang="en-US" sz="2400" dirty="0" err="1"/>
              <a:t>ưu</a:t>
            </a:r>
            <a:r>
              <a:rPr lang="en-US" sz="2400" dirty="0"/>
              <a:t> ?”</a:t>
            </a:r>
            <a:endParaRPr lang="vi-VN" sz="2400" b="1" dirty="0"/>
          </a:p>
        </p:txBody>
      </p:sp>
      <p:sp>
        <p:nvSpPr>
          <p:cNvPr id="5" name="TextBox 85">
            <a:extLst>
              <a:ext uri="{FF2B5EF4-FFF2-40B4-BE49-F238E27FC236}">
                <a16:creationId xmlns:a16="http://schemas.microsoft.com/office/drawing/2014/main" id="{F34715FE-71A7-DE22-C214-438E445EF62F}"/>
              </a:ext>
            </a:extLst>
          </p:cNvPr>
          <p:cNvSpPr txBox="1"/>
          <p:nvPr/>
        </p:nvSpPr>
        <p:spPr>
          <a:xfrm>
            <a:off x="3646542" y="1385417"/>
            <a:ext cx="7813938" cy="707886"/>
          </a:xfrm>
          <a:prstGeom prst="rect">
            <a:avLst/>
          </a:prstGeom>
          <a:noFill/>
        </p:spPr>
        <p:txBody>
          <a:bodyPr wrap="square" rtlCol="0">
            <a:spAutoFit/>
          </a:bodyPr>
          <a:lstStyle/>
          <a:p>
            <a:r>
              <a:rPr lang="en-US" sz="2000" dirty="0"/>
              <a:t>CSV </a:t>
            </a:r>
            <a:r>
              <a:rPr lang="en-US" sz="2000" dirty="0" err="1"/>
              <a:t>được</a:t>
            </a:r>
            <a:r>
              <a:rPr lang="en-US" sz="2000" dirty="0"/>
              <a:t> </a:t>
            </a:r>
            <a:r>
              <a:rPr lang="en-US" sz="2000" dirty="0" err="1"/>
              <a:t>định</a:t>
            </a:r>
            <a:r>
              <a:rPr lang="en-US" sz="2000" dirty="0"/>
              <a:t> </a:t>
            </a:r>
            <a:r>
              <a:rPr lang="en-US" sz="2000" dirty="0" err="1"/>
              <a:t>dạng</a:t>
            </a:r>
            <a:r>
              <a:rPr lang="en-US" sz="2000" dirty="0"/>
              <a:t> </a:t>
            </a:r>
            <a:r>
              <a:rPr lang="en-US" sz="2000" dirty="0" err="1"/>
              <a:t>theo</a:t>
            </a:r>
            <a:r>
              <a:rPr lang="en-US" sz="2000" dirty="0"/>
              <a:t> </a:t>
            </a:r>
            <a:r>
              <a:rPr lang="en-US" sz="2000" dirty="0" err="1"/>
              <a:t>hàng</a:t>
            </a:r>
            <a:endParaRPr lang="en-US" sz="2000" dirty="0"/>
          </a:p>
          <a:p>
            <a:r>
              <a:rPr lang="en-US" sz="2000" dirty="0"/>
              <a:t>Parquet - </a:t>
            </a:r>
            <a:r>
              <a:rPr lang="en-US" sz="2000" dirty="0" err="1"/>
              <a:t>là</a:t>
            </a:r>
            <a:r>
              <a:rPr lang="en-US" sz="2000" dirty="0"/>
              <a:t> </a:t>
            </a:r>
            <a:r>
              <a:rPr lang="en-US" sz="2000" dirty="0" err="1"/>
              <a:t>một</a:t>
            </a:r>
            <a:r>
              <a:rPr lang="en-US" sz="2000" dirty="0"/>
              <a:t> </a:t>
            </a:r>
            <a:r>
              <a:rPr lang="en-US" sz="2000" dirty="0" err="1"/>
              <a:t>định</a:t>
            </a:r>
            <a:r>
              <a:rPr lang="en-US" sz="2000" dirty="0"/>
              <a:t> </a:t>
            </a:r>
            <a:r>
              <a:rPr lang="en-US" sz="2000" dirty="0" err="1"/>
              <a:t>dạng</a:t>
            </a:r>
            <a:r>
              <a:rPr lang="en-US" sz="2000" dirty="0"/>
              <a:t> </a:t>
            </a:r>
            <a:r>
              <a:rPr lang="en-US" sz="2000" dirty="0" err="1"/>
              <a:t>lưu</a:t>
            </a:r>
            <a:r>
              <a:rPr lang="en-US" sz="2000" dirty="0"/>
              <a:t> </a:t>
            </a:r>
            <a:r>
              <a:rPr lang="en-US" sz="2000" dirty="0" err="1"/>
              <a:t>trữ</a:t>
            </a:r>
            <a:r>
              <a:rPr lang="en-US" sz="2000" dirty="0"/>
              <a:t> </a:t>
            </a:r>
            <a:r>
              <a:rPr lang="en-US" sz="2000" dirty="0" err="1"/>
              <a:t>dữ</a:t>
            </a:r>
            <a:r>
              <a:rPr lang="en-US" sz="2000" dirty="0"/>
              <a:t> </a:t>
            </a:r>
            <a:r>
              <a:rPr lang="en-US" sz="2000" dirty="0" err="1"/>
              <a:t>liệu</a:t>
            </a:r>
            <a:r>
              <a:rPr lang="en-US" sz="2000" dirty="0"/>
              <a:t> </a:t>
            </a:r>
            <a:r>
              <a:rPr lang="en-US" sz="2000" dirty="0" err="1"/>
              <a:t>theo</a:t>
            </a:r>
            <a:r>
              <a:rPr lang="en-US" sz="2000" dirty="0"/>
              <a:t> </a:t>
            </a:r>
            <a:r>
              <a:rPr lang="en-US" sz="2000" dirty="0" err="1"/>
              <a:t>cột</a:t>
            </a:r>
            <a:endParaRPr lang="en-US" sz="2000" dirty="0"/>
          </a:p>
        </p:txBody>
      </p:sp>
      <p:pic>
        <p:nvPicPr>
          <p:cNvPr id="9" name="Hình ảnh 8">
            <a:extLst>
              <a:ext uri="{FF2B5EF4-FFF2-40B4-BE49-F238E27FC236}">
                <a16:creationId xmlns:a16="http://schemas.microsoft.com/office/drawing/2014/main" id="{4B4C7292-AE9D-2B10-044F-1E07D5EB827B}"/>
              </a:ext>
            </a:extLst>
          </p:cNvPr>
          <p:cNvPicPr>
            <a:picLocks noChangeAspect="1"/>
          </p:cNvPicPr>
          <p:nvPr/>
        </p:nvPicPr>
        <p:blipFill>
          <a:blip r:embed="rId8"/>
          <a:stretch>
            <a:fillRect/>
          </a:stretch>
        </p:blipFill>
        <p:spPr>
          <a:xfrm>
            <a:off x="3672381" y="2467923"/>
            <a:ext cx="5043958" cy="2919009"/>
          </a:xfrm>
          <a:prstGeom prst="rect">
            <a:avLst/>
          </a:prstGeom>
        </p:spPr>
      </p:pic>
      <p:sp>
        <p:nvSpPr>
          <p:cNvPr id="10" name="TextBox 85">
            <a:extLst>
              <a:ext uri="{FF2B5EF4-FFF2-40B4-BE49-F238E27FC236}">
                <a16:creationId xmlns:a16="http://schemas.microsoft.com/office/drawing/2014/main" id="{20F31CDC-6EA4-4530-54F0-C3486CD8FDA7}"/>
              </a:ext>
            </a:extLst>
          </p:cNvPr>
          <p:cNvSpPr txBox="1"/>
          <p:nvPr/>
        </p:nvSpPr>
        <p:spPr>
          <a:xfrm>
            <a:off x="3838502" y="5648542"/>
            <a:ext cx="7813938" cy="707886"/>
          </a:xfrm>
          <a:prstGeom prst="rect">
            <a:avLst/>
          </a:prstGeom>
          <a:noFill/>
        </p:spPr>
        <p:txBody>
          <a:bodyPr wrap="square" rtlCol="0">
            <a:spAutoFit/>
          </a:bodyPr>
          <a:lstStyle/>
          <a:p>
            <a:r>
              <a:rPr lang="en-US" sz="2000" dirty="0" err="1"/>
              <a:t>Với</a:t>
            </a:r>
            <a:r>
              <a:rPr lang="en-US" sz="2000" dirty="0"/>
              <a:t> Parquet </a:t>
            </a:r>
            <a:r>
              <a:rPr lang="en-US" sz="2000" dirty="0" err="1"/>
              <a:t>nhận</a:t>
            </a:r>
            <a:r>
              <a:rPr lang="en-US" sz="2000" dirty="0"/>
              <a:t> </a:t>
            </a:r>
            <a:r>
              <a:rPr lang="en-US" sz="2000" dirty="0" err="1"/>
              <a:t>được</a:t>
            </a:r>
            <a:r>
              <a:rPr lang="en-US" sz="2000" dirty="0"/>
              <a:t> </a:t>
            </a:r>
            <a:r>
              <a:rPr lang="en-US" sz="2000" dirty="0" err="1"/>
              <a:t>tốc</a:t>
            </a:r>
            <a:r>
              <a:rPr lang="en-US" sz="2000" dirty="0"/>
              <a:t> </a:t>
            </a:r>
            <a:r>
              <a:rPr lang="en-US" sz="2000" dirty="0" err="1"/>
              <a:t>độ</a:t>
            </a:r>
            <a:r>
              <a:rPr lang="en-US" sz="2000" dirty="0"/>
              <a:t> </a:t>
            </a:r>
            <a:r>
              <a:rPr lang="en-US" sz="2000" dirty="0" err="1"/>
              <a:t>tăng</a:t>
            </a:r>
            <a:r>
              <a:rPr lang="en-US" sz="2000" dirty="0"/>
              <a:t> </a:t>
            </a:r>
            <a:r>
              <a:rPr lang="en-US" sz="2000" err="1"/>
              <a:t>gấp</a:t>
            </a:r>
            <a:r>
              <a:rPr lang="en-US" sz="2000"/>
              <a:t> </a:t>
            </a:r>
            <a:r>
              <a:rPr lang="vi-VN" sz="2000"/>
              <a:t>34</a:t>
            </a:r>
            <a:r>
              <a:rPr lang="en-US" sz="2000"/>
              <a:t> </a:t>
            </a:r>
            <a:r>
              <a:rPr lang="en-US" sz="2000" dirty="0" err="1"/>
              <a:t>lần</a:t>
            </a:r>
            <a:r>
              <a:rPr lang="en-US" sz="2000" dirty="0"/>
              <a:t> so </a:t>
            </a:r>
            <a:r>
              <a:rPr lang="en-US" sz="2000" dirty="0" err="1"/>
              <a:t>với</a:t>
            </a:r>
            <a:r>
              <a:rPr lang="en-US" sz="2000" dirty="0"/>
              <a:t> </a:t>
            </a:r>
            <a:r>
              <a:rPr lang="en-US" sz="2000" err="1"/>
              <a:t>việc</a:t>
            </a:r>
            <a:r>
              <a:rPr lang="en-US" sz="2000"/>
              <a:t> </a:t>
            </a:r>
            <a:r>
              <a:rPr lang="vi-VN" sz="2000"/>
              <a:t>truy vấn </a:t>
            </a:r>
            <a:r>
              <a:rPr lang="en-US" sz="2000"/>
              <a:t>CSV </a:t>
            </a:r>
            <a:r>
              <a:rPr lang="en-US" sz="2000" dirty="0" err="1"/>
              <a:t>thông</a:t>
            </a:r>
            <a:r>
              <a:rPr lang="en-US" sz="2000" dirty="0"/>
              <a:t> </a:t>
            </a:r>
            <a:r>
              <a:rPr lang="en-US" sz="2000" dirty="0" err="1"/>
              <a:t>thường</a:t>
            </a:r>
            <a:endParaRPr lang="en-US" sz="2000" dirty="0"/>
          </a:p>
        </p:txBody>
      </p:sp>
      <p:sp>
        <p:nvSpPr>
          <p:cNvPr id="11" name="TextBox 85">
            <a:extLst>
              <a:ext uri="{FF2B5EF4-FFF2-40B4-BE49-F238E27FC236}">
                <a16:creationId xmlns:a16="http://schemas.microsoft.com/office/drawing/2014/main" id="{2970C040-4DFB-2D6E-069E-19828E22529E}"/>
              </a:ext>
            </a:extLst>
          </p:cNvPr>
          <p:cNvSpPr txBox="1"/>
          <p:nvPr/>
        </p:nvSpPr>
        <p:spPr>
          <a:xfrm>
            <a:off x="3838502" y="1820308"/>
            <a:ext cx="7813938" cy="1569660"/>
          </a:xfrm>
          <a:prstGeom prst="rect">
            <a:avLst/>
          </a:prstGeom>
          <a:noFill/>
        </p:spPr>
        <p:txBody>
          <a:bodyPr wrap="square" rtlCol="0">
            <a:spAutoFit/>
          </a:bodyPr>
          <a:lstStyle/>
          <a:p>
            <a:r>
              <a:rPr lang="en-US" sz="2400" dirty="0" err="1"/>
              <a:t>Cuối</a:t>
            </a:r>
            <a:r>
              <a:rPr lang="en-US" sz="2400" dirty="0"/>
              <a:t> </a:t>
            </a:r>
            <a:r>
              <a:rPr lang="en-US" sz="2400" dirty="0" err="1"/>
              <a:t>cùng</a:t>
            </a:r>
            <a:r>
              <a:rPr lang="en-US" sz="2400" dirty="0"/>
              <a:t> </a:t>
            </a:r>
            <a:r>
              <a:rPr lang="en-US" sz="2400" dirty="0" err="1"/>
              <a:t>là</a:t>
            </a:r>
            <a:r>
              <a:rPr lang="en-US" sz="2400" dirty="0"/>
              <a:t> </a:t>
            </a:r>
            <a:r>
              <a:rPr lang="en-US" sz="2400" dirty="0" err="1"/>
              <a:t>người</a:t>
            </a:r>
            <a:r>
              <a:rPr lang="en-US" sz="2400" dirty="0"/>
              <a:t> ta </a:t>
            </a:r>
            <a:r>
              <a:rPr lang="en-US" sz="2400" dirty="0" err="1"/>
              <a:t>chọn</a:t>
            </a:r>
            <a:r>
              <a:rPr lang="en-US" sz="2400" dirty="0"/>
              <a:t> parquet </a:t>
            </a:r>
            <a:r>
              <a:rPr lang="en-US" sz="2400" dirty="0" err="1"/>
              <a:t>nhiều</a:t>
            </a:r>
            <a:r>
              <a:rPr lang="en-US" sz="2400" dirty="0"/>
              <a:t> </a:t>
            </a:r>
            <a:r>
              <a:rPr lang="en-US" sz="2400" dirty="0" err="1"/>
              <a:t>hơn</a:t>
            </a:r>
            <a:r>
              <a:rPr lang="en-US" sz="2400" dirty="0"/>
              <a:t> </a:t>
            </a:r>
            <a:r>
              <a:rPr lang="en-US" sz="2400" dirty="0" err="1"/>
              <a:t>là</a:t>
            </a:r>
            <a:r>
              <a:rPr lang="en-US" sz="2400" dirty="0"/>
              <a:t> </a:t>
            </a:r>
            <a:r>
              <a:rPr lang="en-US" sz="2400" dirty="0" err="1"/>
              <a:t>vì</a:t>
            </a:r>
            <a:r>
              <a:rPr lang="en-US" sz="2400" dirty="0"/>
              <a:t> </a:t>
            </a:r>
            <a:r>
              <a:rPr lang="en-US" sz="2400" dirty="0" err="1"/>
              <a:t>bài</a:t>
            </a:r>
            <a:r>
              <a:rPr lang="en-US" sz="2400" dirty="0"/>
              <a:t> </a:t>
            </a:r>
            <a:r>
              <a:rPr lang="en-US" sz="2400" dirty="0" err="1"/>
              <a:t>toán</a:t>
            </a:r>
            <a:r>
              <a:rPr lang="en-US" sz="2400" dirty="0"/>
              <a:t> </a:t>
            </a:r>
            <a:r>
              <a:rPr lang="en-US" sz="2400" dirty="0" err="1"/>
              <a:t>tiết</a:t>
            </a:r>
            <a:r>
              <a:rPr lang="en-US" sz="2400" dirty="0"/>
              <a:t> </a:t>
            </a:r>
            <a:r>
              <a:rPr lang="en-US" sz="2400" dirty="0" err="1"/>
              <a:t>kiệm</a:t>
            </a:r>
            <a:r>
              <a:rPr lang="en-US" sz="2400" dirty="0"/>
              <a:t> chi </a:t>
            </a:r>
            <a:r>
              <a:rPr lang="en-US" sz="2400" dirty="0" err="1"/>
              <a:t>phí</a:t>
            </a:r>
            <a:r>
              <a:rPr lang="en-US" sz="2400" dirty="0"/>
              <a:t>. </a:t>
            </a:r>
            <a:r>
              <a:rPr lang="en-US" sz="2400" dirty="0" err="1"/>
              <a:t>Nếu</a:t>
            </a:r>
            <a:r>
              <a:rPr lang="en-US" sz="2400" dirty="0"/>
              <a:t> </a:t>
            </a:r>
            <a:r>
              <a:rPr lang="en-US" sz="2400" dirty="0" err="1"/>
              <a:t>bạn</a:t>
            </a:r>
            <a:r>
              <a:rPr lang="en-US" sz="2400" dirty="0"/>
              <a:t> </a:t>
            </a:r>
            <a:r>
              <a:rPr lang="en-US" sz="2400" dirty="0" err="1"/>
              <a:t>sử</a:t>
            </a:r>
            <a:r>
              <a:rPr lang="en-US" sz="2400" dirty="0"/>
              <a:t> </a:t>
            </a:r>
            <a:r>
              <a:rPr lang="en-US" sz="2400" dirty="0" err="1"/>
              <a:t>dụng</a:t>
            </a:r>
            <a:r>
              <a:rPr lang="en-US" sz="2400" dirty="0"/>
              <a:t> Parquet - </a:t>
            </a:r>
            <a:r>
              <a:rPr lang="en-US" sz="2400" dirty="0" err="1"/>
              <a:t>là</a:t>
            </a:r>
            <a:r>
              <a:rPr lang="en-US" sz="2400" dirty="0"/>
              <a:t> </a:t>
            </a:r>
            <a:r>
              <a:rPr lang="en-US" sz="2400" dirty="0" err="1"/>
              <a:t>một</a:t>
            </a:r>
            <a:r>
              <a:rPr lang="en-US" sz="2400" dirty="0"/>
              <a:t> </a:t>
            </a:r>
            <a:r>
              <a:rPr lang="en-US" sz="2400" dirty="0" err="1"/>
              <a:t>định</a:t>
            </a:r>
            <a:r>
              <a:rPr lang="en-US" sz="2400" dirty="0"/>
              <a:t> </a:t>
            </a:r>
            <a:r>
              <a:rPr lang="en-US" sz="2400" dirty="0" err="1"/>
              <a:t>dạng</a:t>
            </a:r>
            <a:r>
              <a:rPr lang="en-US" sz="2400" dirty="0"/>
              <a:t> </a:t>
            </a:r>
            <a:r>
              <a:rPr lang="en-US" sz="2400" dirty="0" err="1"/>
              <a:t>lưu</a:t>
            </a:r>
            <a:r>
              <a:rPr lang="en-US" sz="2400" dirty="0"/>
              <a:t> </a:t>
            </a:r>
            <a:r>
              <a:rPr lang="en-US" sz="2400" dirty="0" err="1"/>
              <a:t>trữ</a:t>
            </a:r>
            <a:r>
              <a:rPr lang="en-US" sz="2400" dirty="0"/>
              <a:t> </a:t>
            </a:r>
            <a:r>
              <a:rPr lang="en-US" sz="2400" dirty="0" err="1"/>
              <a:t>dữ</a:t>
            </a:r>
            <a:r>
              <a:rPr lang="en-US" sz="2400" dirty="0"/>
              <a:t> </a:t>
            </a:r>
            <a:r>
              <a:rPr lang="en-US" sz="2400" dirty="0" err="1"/>
              <a:t>liệu</a:t>
            </a:r>
            <a:r>
              <a:rPr lang="en-US" sz="2400" dirty="0"/>
              <a:t> </a:t>
            </a:r>
            <a:r>
              <a:rPr lang="en-US" sz="2400" dirty="0" err="1"/>
              <a:t>theo</a:t>
            </a:r>
            <a:r>
              <a:rPr lang="en-US" sz="2400" dirty="0"/>
              <a:t> </a:t>
            </a:r>
            <a:r>
              <a:rPr lang="en-US" sz="2400" dirty="0" err="1"/>
              <a:t>cột</a:t>
            </a:r>
            <a:r>
              <a:rPr lang="en-US" sz="2400" dirty="0"/>
              <a:t> </a:t>
            </a:r>
            <a:r>
              <a:rPr lang="en-US" sz="2400" dirty="0" err="1"/>
              <a:t>sẽ</a:t>
            </a:r>
            <a:r>
              <a:rPr lang="en-US" sz="2400" dirty="0"/>
              <a:t> </a:t>
            </a:r>
            <a:r>
              <a:rPr lang="en-US" sz="2400" dirty="0" err="1"/>
              <a:t>có</a:t>
            </a:r>
            <a:r>
              <a:rPr lang="en-US" sz="2400" dirty="0"/>
              <a:t> </a:t>
            </a:r>
            <a:r>
              <a:rPr lang="en-US" sz="2400" dirty="0" err="1"/>
              <a:t>sự</a:t>
            </a:r>
            <a:r>
              <a:rPr lang="en-US" sz="2400" dirty="0"/>
              <a:t> </a:t>
            </a:r>
            <a:r>
              <a:rPr lang="en-US" sz="2400" dirty="0" err="1"/>
              <a:t>khác</a:t>
            </a:r>
            <a:r>
              <a:rPr lang="en-US" sz="2400" dirty="0"/>
              <a:t> </a:t>
            </a:r>
            <a:r>
              <a:rPr lang="en-US" sz="2400" dirty="0" err="1"/>
              <a:t>biệt</a:t>
            </a:r>
            <a:r>
              <a:rPr lang="en-US" sz="2400" dirty="0"/>
              <a:t> </a:t>
            </a:r>
            <a:r>
              <a:rPr lang="en-US" sz="2400" dirty="0" err="1"/>
              <a:t>rất</a:t>
            </a:r>
            <a:r>
              <a:rPr lang="en-US" sz="2400" dirty="0"/>
              <a:t> </a:t>
            </a:r>
            <a:r>
              <a:rPr lang="en-US" sz="2400" dirty="0" err="1"/>
              <a:t>lớn</a:t>
            </a:r>
            <a:r>
              <a:rPr lang="en-US" sz="2400" dirty="0"/>
              <a:t> </a:t>
            </a:r>
            <a:r>
              <a:rPr lang="en-US" sz="2400" dirty="0" err="1"/>
              <a:t>về</a:t>
            </a:r>
            <a:r>
              <a:rPr lang="en-US" sz="2400" dirty="0"/>
              <a:t> </a:t>
            </a:r>
            <a:r>
              <a:rPr lang="en-US" sz="2400" dirty="0" err="1"/>
              <a:t>kích</a:t>
            </a:r>
            <a:r>
              <a:rPr lang="en-US" sz="2400" dirty="0"/>
              <a:t> </a:t>
            </a:r>
            <a:r>
              <a:rPr lang="en-US" sz="2400" dirty="0" err="1"/>
              <a:t>thước</a:t>
            </a:r>
            <a:r>
              <a:rPr lang="en-US" sz="2400" dirty="0"/>
              <a:t> </a:t>
            </a:r>
            <a:r>
              <a:rPr lang="en-US" sz="2400" dirty="0" err="1"/>
              <a:t>nếu</a:t>
            </a:r>
            <a:r>
              <a:rPr lang="en-US" sz="2400" dirty="0"/>
              <a:t> </a:t>
            </a:r>
            <a:r>
              <a:rPr lang="en-US" sz="2400" dirty="0" err="1"/>
              <a:t>các</a:t>
            </a:r>
            <a:r>
              <a:rPr lang="en-US" sz="2400" dirty="0"/>
              <a:t> </a:t>
            </a:r>
            <a:r>
              <a:rPr lang="en-US" sz="2400" dirty="0" err="1"/>
              <a:t>tập</a:t>
            </a:r>
            <a:r>
              <a:rPr lang="en-US" sz="2400" dirty="0"/>
              <a:t> </a:t>
            </a:r>
            <a:r>
              <a:rPr lang="en-US" sz="2400" dirty="0" err="1"/>
              <a:t>dữ</a:t>
            </a:r>
            <a:r>
              <a:rPr lang="en-US" sz="2400" dirty="0"/>
              <a:t> </a:t>
            </a:r>
            <a:r>
              <a:rPr lang="en-US" sz="2400" dirty="0" err="1"/>
              <a:t>liệu</a:t>
            </a:r>
            <a:r>
              <a:rPr lang="en-US" sz="2400" dirty="0"/>
              <a:t> </a:t>
            </a:r>
            <a:r>
              <a:rPr lang="en-US" sz="2400" dirty="0" err="1"/>
              <a:t>giống</a:t>
            </a:r>
            <a:r>
              <a:rPr lang="en-US" sz="2400" dirty="0"/>
              <a:t> </a:t>
            </a:r>
            <a:r>
              <a:rPr lang="en-US" sz="2400" dirty="0" err="1"/>
              <a:t>hệt</a:t>
            </a:r>
            <a:r>
              <a:rPr lang="en-US" sz="2400" dirty="0"/>
              <a:t> </a:t>
            </a:r>
            <a:r>
              <a:rPr lang="en-US" sz="2400" dirty="0" err="1"/>
              <a:t>nhau</a:t>
            </a:r>
            <a:endParaRPr lang="en-US" sz="2400" dirty="0"/>
          </a:p>
        </p:txBody>
      </p:sp>
      <p:pic>
        <p:nvPicPr>
          <p:cNvPr id="15" name="Hình ảnh 14">
            <a:extLst>
              <a:ext uri="{FF2B5EF4-FFF2-40B4-BE49-F238E27FC236}">
                <a16:creationId xmlns:a16="http://schemas.microsoft.com/office/drawing/2014/main" id="{198C718B-194A-62BC-1A58-4AC1F6DA00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3845" y="3527863"/>
            <a:ext cx="1184397" cy="1098924"/>
          </a:xfrm>
          <a:prstGeom prst="rect">
            <a:avLst/>
          </a:prstGeom>
        </p:spPr>
      </p:pic>
      <p:pic>
        <p:nvPicPr>
          <p:cNvPr id="16" name="Hình ảnh 15">
            <a:extLst>
              <a:ext uri="{FF2B5EF4-FFF2-40B4-BE49-F238E27FC236}">
                <a16:creationId xmlns:a16="http://schemas.microsoft.com/office/drawing/2014/main" id="{17B14557-F7C2-E298-C3A7-1852B5821E7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620650" y="3563567"/>
            <a:ext cx="1051027" cy="1016567"/>
          </a:xfrm>
          <a:prstGeom prst="rect">
            <a:avLst/>
          </a:prstGeom>
        </p:spPr>
      </p:pic>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8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xit" presetSubtype="4" fill="hold" grpId="1" nodeType="clickEffect">
                                  <p:stCondLst>
                                    <p:cond delay="0"/>
                                  </p:stCondLst>
                                  <p:childTnLst>
                                    <p:anim calcmode="lin" valueType="num">
                                      <p:cBhvr additive="base">
                                        <p:cTn id="22" dur="500"/>
                                        <p:tgtEl>
                                          <p:spTgt spid="5"/>
                                        </p:tgtEl>
                                        <p:attrNameLst>
                                          <p:attrName>ppt_y</p:attrName>
                                        </p:attrNameLst>
                                      </p:cBhvr>
                                      <p:tavLst>
                                        <p:tav tm="0">
                                          <p:val>
                                            <p:strVal val="#ppt_y"/>
                                          </p:val>
                                        </p:tav>
                                        <p:tav tm="100000">
                                          <p:val>
                                            <p:strVal val="#ppt_y+#ppt_h*1.125000"/>
                                          </p:val>
                                        </p:tav>
                                      </p:tavLst>
                                    </p:anim>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2" presetClass="exit" presetSubtype="4" fill="hold" nodeType="withEffect">
                                  <p:stCondLst>
                                    <p:cond delay="0"/>
                                  </p:stCondLst>
                                  <p:childTnLst>
                                    <p:anim calcmode="lin" valueType="num">
                                      <p:cBhvr additive="base">
                                        <p:cTn id="26" dur="500"/>
                                        <p:tgtEl>
                                          <p:spTgt spid="9"/>
                                        </p:tgtEl>
                                        <p:attrNameLst>
                                          <p:attrName>ppt_y</p:attrName>
                                        </p:attrNameLst>
                                      </p:cBhvr>
                                      <p:tavLst>
                                        <p:tav tm="0">
                                          <p:val>
                                            <p:strVal val="#ppt_y"/>
                                          </p:val>
                                        </p:tav>
                                        <p:tav tm="100000">
                                          <p:val>
                                            <p:strVal val="#ppt_y+#ppt_h*1.125000"/>
                                          </p:val>
                                        </p:tav>
                                      </p:tavLst>
                                    </p:anim>
                                    <p:animEffect transition="out" filter="wipe(down)">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2" presetClass="exit" presetSubtype="4" fill="hold" grpId="1" nodeType="with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1" nodeType="clickEffect">
                                  <p:stCondLst>
                                    <p:cond delay="0"/>
                                  </p:stCondLst>
                                  <p:childTnLst>
                                    <p:anim calcmode="lin" valueType="num">
                                      <p:cBhvr additive="base">
                                        <p:cTn id="44" dur="500"/>
                                        <p:tgtEl>
                                          <p:spTgt spid="11"/>
                                        </p:tgtEl>
                                        <p:attrNameLst>
                                          <p:attrName>ppt_y</p:attrName>
                                        </p:attrNameLst>
                                      </p:cBhvr>
                                      <p:tavLst>
                                        <p:tav tm="0">
                                          <p:val>
                                            <p:strVal val="#ppt_y"/>
                                          </p:val>
                                        </p:tav>
                                        <p:tav tm="100000">
                                          <p:val>
                                            <p:strVal val="#ppt_y+#ppt_h*1.125000"/>
                                          </p:val>
                                        </p:tav>
                                      </p:tavLst>
                                    </p:anim>
                                    <p:animEffect transition="out" filter="wipe(down)">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2" presetClass="exit" presetSubtype="4" fill="hold" nodeType="withEffect">
                                  <p:stCondLst>
                                    <p:cond delay="0"/>
                                  </p:stCondLst>
                                  <p:childTnLst>
                                    <p:anim calcmode="lin" valueType="num">
                                      <p:cBhvr additive="base">
                                        <p:cTn id="48" dur="500"/>
                                        <p:tgtEl>
                                          <p:spTgt spid="15"/>
                                        </p:tgtEl>
                                        <p:attrNameLst>
                                          <p:attrName>ppt_y</p:attrName>
                                        </p:attrNameLst>
                                      </p:cBhvr>
                                      <p:tavLst>
                                        <p:tav tm="0">
                                          <p:val>
                                            <p:strVal val="#ppt_y"/>
                                          </p:val>
                                        </p:tav>
                                        <p:tav tm="100000">
                                          <p:val>
                                            <p:strVal val="#ppt_y+#ppt_h*1.125000"/>
                                          </p:val>
                                        </p:tav>
                                      </p:tavLst>
                                    </p:anim>
                                    <p:animEffect transition="out" filter="wipe(down)">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2" presetClass="exit" presetSubtype="4" fill="hold" nodeType="withEffect">
                                  <p:stCondLst>
                                    <p:cond delay="0"/>
                                  </p:stCondLst>
                                  <p:childTnLst>
                                    <p:anim calcmode="lin" valueType="num">
                                      <p:cBhvr additive="base">
                                        <p:cTn id="52" dur="500"/>
                                        <p:tgtEl>
                                          <p:spTgt spid="16"/>
                                        </p:tgtEl>
                                        <p:attrNameLst>
                                          <p:attrName>ppt_y</p:attrName>
                                        </p:attrNameLst>
                                      </p:cBhvr>
                                      <p:tavLst>
                                        <p:tav tm="0">
                                          <p:val>
                                            <p:strVal val="#ppt_y"/>
                                          </p:val>
                                        </p:tav>
                                        <p:tav tm="100000">
                                          <p:val>
                                            <p:strVal val="#ppt_y+#ppt_h*1.125000"/>
                                          </p:val>
                                        </p:tav>
                                      </p:tavLst>
                                    </p:anim>
                                    <p:animEffect transition="out" filter="wipe(down)">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10" grpId="0"/>
      <p:bldP spid="10" grpId="1"/>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ộp Văn bản 31">
            <a:extLst>
              <a:ext uri="{FF2B5EF4-FFF2-40B4-BE49-F238E27FC236}">
                <a16:creationId xmlns:a16="http://schemas.microsoft.com/office/drawing/2014/main" id="{A25D4D17-E462-C99F-CA8E-B4769597ABC3}"/>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sp>
        <p:nvSpPr>
          <p:cNvPr id="8" name="Hộp Văn bản 32">
            <a:extLst>
              <a:ext uri="{FF2B5EF4-FFF2-40B4-BE49-F238E27FC236}">
                <a16:creationId xmlns:a16="http://schemas.microsoft.com/office/drawing/2014/main" id="{9963F503-209F-1492-8D39-680E28E10F42}"/>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sp>
        <p:nvSpPr>
          <p:cNvPr id="9" name="Hộp Văn bản 33">
            <a:extLst>
              <a:ext uri="{FF2B5EF4-FFF2-40B4-BE49-F238E27FC236}">
                <a16:creationId xmlns:a16="http://schemas.microsoft.com/office/drawing/2014/main" id="{4109F69B-B382-BFFA-8E76-3BD4767EB679}"/>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sp>
        <p:nvSpPr>
          <p:cNvPr id="10" name="Hộp Văn bản 34">
            <a:extLst>
              <a:ext uri="{FF2B5EF4-FFF2-40B4-BE49-F238E27FC236}">
                <a16:creationId xmlns:a16="http://schemas.microsoft.com/office/drawing/2014/main" id="{2E9E8CBB-1AEC-2267-32F7-E6BD82F772CF}"/>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689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73805" y="-16880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vi-VN" sz="4400" b="1">
                <a:latin typeface="Arial" panose="020B0604020202020204" pitchFamily="34" charset="0"/>
                <a:cs typeface="Arial" panose="020B0604020202020204" pitchFamily="34" charset="0"/>
              </a:rPr>
              <a:t>Hadoop</a:t>
            </a: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9085" y="293477"/>
            <a:ext cx="1091305" cy="1036434"/>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93123"/>
            <a:ext cx="1064622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Calibri" panose="020F0502020204030204" pitchFamily="34" charset="0"/>
              </a:rPr>
              <a:t>Hadoop</a:t>
            </a:r>
            <a:endParaRPr lang="en-MY" dirty="0"/>
          </a:p>
        </p:txBody>
      </p:sp>
      <p:pic>
        <p:nvPicPr>
          <p:cNvPr id="4" name="Hình ảnh 3">
            <a:extLst>
              <a:ext uri="{FF2B5EF4-FFF2-40B4-BE49-F238E27FC236}">
                <a16:creationId xmlns:a16="http://schemas.microsoft.com/office/drawing/2014/main" id="{38BFEC2B-A3D1-6FD5-7200-8DFBE09BDDB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78500" y="2031318"/>
            <a:ext cx="1091305" cy="1036434"/>
          </a:xfrm>
          <a:prstGeom prst="rect">
            <a:avLst/>
          </a:prstGeom>
        </p:spPr>
      </p:pic>
      <p:sp>
        <p:nvSpPr>
          <p:cNvPr id="5" name="TextBox 85">
            <a:extLst>
              <a:ext uri="{FF2B5EF4-FFF2-40B4-BE49-F238E27FC236}">
                <a16:creationId xmlns:a16="http://schemas.microsoft.com/office/drawing/2014/main" id="{CB5E88BE-C7A2-80EB-70C8-51041869C2B9}"/>
              </a:ext>
            </a:extLst>
          </p:cNvPr>
          <p:cNvSpPr txBox="1"/>
          <p:nvPr/>
        </p:nvSpPr>
        <p:spPr>
          <a:xfrm>
            <a:off x="2799220" y="1661513"/>
            <a:ext cx="7813938" cy="400110"/>
          </a:xfrm>
          <a:prstGeom prst="rect">
            <a:avLst/>
          </a:prstGeom>
          <a:noFill/>
        </p:spPr>
        <p:txBody>
          <a:bodyPr wrap="square" rtlCol="0">
            <a:spAutoFit/>
          </a:bodyPr>
          <a:lstStyle/>
          <a:p>
            <a:pPr lvl="0"/>
            <a:r>
              <a:rPr lang="en-US" sz="2000" b="1" dirty="0">
                <a:latin typeface="Arial (Thân)"/>
              </a:rPr>
              <a:t>Hadoop </a:t>
            </a:r>
            <a:r>
              <a:rPr lang="en-US" sz="2000" b="1" dirty="0" err="1">
                <a:latin typeface="Arial (Thân)"/>
              </a:rPr>
              <a:t>là</a:t>
            </a:r>
            <a:r>
              <a:rPr lang="en-US" sz="2000" b="1" dirty="0">
                <a:latin typeface="Arial (Thân)"/>
              </a:rPr>
              <a:t> </a:t>
            </a:r>
            <a:r>
              <a:rPr lang="en-US" sz="2000" b="1" dirty="0" err="1">
                <a:latin typeface="Arial (Thân)"/>
              </a:rPr>
              <a:t>gì</a:t>
            </a:r>
            <a:r>
              <a:rPr lang="en-US" sz="2000" b="1" dirty="0">
                <a:latin typeface="Arial (Thân)"/>
              </a:rPr>
              <a:t>?</a:t>
            </a:r>
          </a:p>
        </p:txBody>
      </p:sp>
      <p:sp>
        <p:nvSpPr>
          <p:cNvPr id="6" name="TextBox 85">
            <a:extLst>
              <a:ext uri="{FF2B5EF4-FFF2-40B4-BE49-F238E27FC236}">
                <a16:creationId xmlns:a16="http://schemas.microsoft.com/office/drawing/2014/main" id="{481A60CA-3877-A110-6322-B7E3C7C7DBDA}"/>
              </a:ext>
            </a:extLst>
          </p:cNvPr>
          <p:cNvSpPr txBox="1"/>
          <p:nvPr/>
        </p:nvSpPr>
        <p:spPr>
          <a:xfrm>
            <a:off x="2839047" y="1961574"/>
            <a:ext cx="7813938" cy="5355312"/>
          </a:xfrm>
          <a:prstGeom prst="rect">
            <a:avLst/>
          </a:prstGeom>
          <a:noFill/>
        </p:spPr>
        <p:txBody>
          <a:bodyPr wrap="square" rtlCol="0">
            <a:spAutoFit/>
          </a:bodyPr>
          <a:lstStyle/>
          <a:p>
            <a:pPr lvl="0"/>
            <a:r>
              <a:rPr lang="en-US" sz="2000" dirty="0">
                <a:latin typeface="Arial (Thân)"/>
              </a:rPr>
              <a:t>	Apache framework</a:t>
            </a:r>
          </a:p>
          <a:p>
            <a:r>
              <a:rPr lang="en-US" sz="2000" b="1" dirty="0" err="1">
                <a:latin typeface="Arial (Thân)"/>
              </a:rPr>
              <a:t>Thành</a:t>
            </a:r>
            <a:r>
              <a:rPr lang="en-US" sz="2000" b="1" dirty="0">
                <a:latin typeface="Arial (Thân)"/>
              </a:rPr>
              <a:t> </a:t>
            </a:r>
            <a:r>
              <a:rPr lang="en-US" sz="2000" b="1" dirty="0" err="1">
                <a:latin typeface="Arial (Thân)"/>
              </a:rPr>
              <a:t>phần</a:t>
            </a:r>
            <a:r>
              <a:rPr lang="en-US" sz="2000" b="1" dirty="0">
                <a:latin typeface="Arial (Thân)"/>
              </a:rPr>
              <a:t> </a:t>
            </a:r>
            <a:r>
              <a:rPr lang="en-US" sz="2000" b="1" dirty="0" err="1">
                <a:latin typeface="Arial (Thân)"/>
              </a:rPr>
              <a:t>chính</a:t>
            </a:r>
            <a:r>
              <a:rPr lang="en-US" sz="2000" b="1" dirty="0">
                <a:latin typeface="Arial (Thân)"/>
              </a:rPr>
              <a:t>?</a:t>
            </a:r>
          </a:p>
          <a:p>
            <a:r>
              <a:rPr lang="en-US" sz="2000" dirty="0">
                <a:latin typeface="Arial (Thân)"/>
              </a:rPr>
              <a:t>	Hadoop Distributed File System (HDFS) </a:t>
            </a:r>
          </a:p>
          <a:p>
            <a:r>
              <a:rPr lang="en-US" sz="2000" dirty="0">
                <a:latin typeface="Arial (Thân)"/>
              </a:rPr>
              <a:t>	MapReduce</a:t>
            </a:r>
          </a:p>
          <a:p>
            <a:r>
              <a:rPr lang="en-US" sz="2000" dirty="0">
                <a:latin typeface="Arial (Thân)"/>
              </a:rPr>
              <a:t>	Yet-Another-Resource-Negotiator</a:t>
            </a:r>
          </a:p>
          <a:p>
            <a:r>
              <a:rPr lang="en-US" sz="2000" b="1" dirty="0" err="1">
                <a:latin typeface="Arial (Thân)"/>
              </a:rPr>
              <a:t>Kiến</a:t>
            </a:r>
            <a:r>
              <a:rPr lang="en-US" sz="2000" b="1" dirty="0">
                <a:latin typeface="Arial (Thân)"/>
              </a:rPr>
              <a:t> </a:t>
            </a:r>
            <a:r>
              <a:rPr lang="en-US" sz="2000" b="1" dirty="0" err="1">
                <a:latin typeface="Arial (Thân)"/>
              </a:rPr>
              <a:t>trúc</a:t>
            </a:r>
            <a:r>
              <a:rPr lang="en-US" sz="2000" b="1" dirty="0">
                <a:latin typeface="Arial (Thân)"/>
              </a:rPr>
              <a:t> Hadoop </a:t>
            </a:r>
            <a:r>
              <a:rPr lang="en-US" sz="2000" b="1" dirty="0" err="1">
                <a:latin typeface="Arial (Thân)"/>
              </a:rPr>
              <a:t>là</a:t>
            </a:r>
            <a:r>
              <a:rPr lang="en-US" sz="2000" b="1" dirty="0">
                <a:latin typeface="Arial (Thân)"/>
              </a:rPr>
              <a:t> </a:t>
            </a:r>
            <a:r>
              <a:rPr lang="en-US" sz="2000" b="1" dirty="0" err="1">
                <a:latin typeface="Arial (Thân)"/>
              </a:rPr>
              <a:t>gì</a:t>
            </a:r>
            <a:r>
              <a:rPr lang="en-US" sz="2000" b="1" dirty="0">
                <a:latin typeface="Arial (Thân)"/>
              </a:rPr>
              <a:t>?</a:t>
            </a:r>
          </a:p>
          <a:p>
            <a:r>
              <a:rPr lang="en-US" sz="2000" dirty="0" err="1">
                <a:latin typeface="Arial (Thân)"/>
              </a:rPr>
              <a:t>Một</a:t>
            </a:r>
            <a:r>
              <a:rPr lang="en-US" sz="2000" dirty="0">
                <a:latin typeface="Arial (Thân)"/>
              </a:rPr>
              <a:t> </a:t>
            </a:r>
            <a:r>
              <a:rPr lang="en-US" sz="2000" dirty="0" err="1">
                <a:latin typeface="Arial (Thân)"/>
              </a:rPr>
              <a:t>cụm</a:t>
            </a:r>
            <a:r>
              <a:rPr lang="en-US" sz="2000" dirty="0">
                <a:latin typeface="Arial (Thân)"/>
              </a:rPr>
              <a:t> Hadoop </a:t>
            </a:r>
            <a:r>
              <a:rPr lang="en-US" sz="2000" dirty="0" err="1">
                <a:latin typeface="Arial (Thân)"/>
              </a:rPr>
              <a:t>nhỏ</a:t>
            </a:r>
            <a:r>
              <a:rPr lang="en-US" sz="2000" dirty="0">
                <a:latin typeface="Arial (Thân)"/>
              </a:rPr>
              <a:t> </a:t>
            </a:r>
            <a:r>
              <a:rPr lang="en-US" sz="2000" dirty="0" err="1">
                <a:latin typeface="Arial (Thân)"/>
              </a:rPr>
              <a:t>gồm</a:t>
            </a:r>
            <a:r>
              <a:rPr lang="en-US" sz="2000" dirty="0">
                <a:latin typeface="Arial (Thân)"/>
              </a:rPr>
              <a:t>: 1 master node </a:t>
            </a:r>
            <a:r>
              <a:rPr lang="en-US" sz="2000" dirty="0" err="1">
                <a:latin typeface="Arial (Thân)"/>
              </a:rPr>
              <a:t>và</a:t>
            </a:r>
            <a:r>
              <a:rPr lang="en-US" sz="2000" dirty="0">
                <a:latin typeface="Arial (Thân)"/>
              </a:rPr>
              <a:t> </a:t>
            </a:r>
            <a:r>
              <a:rPr lang="en-US" sz="2000" dirty="0" err="1">
                <a:latin typeface="Arial (Thân)"/>
              </a:rPr>
              <a:t>nhiều</a:t>
            </a:r>
            <a:r>
              <a:rPr lang="en-US" sz="2000" dirty="0">
                <a:latin typeface="Arial (Thân)"/>
              </a:rPr>
              <a:t> worker/slave node.</a:t>
            </a:r>
          </a:p>
          <a:p>
            <a:r>
              <a:rPr lang="en-US" sz="2000" dirty="0">
                <a:latin typeface="Arial (Thân)"/>
              </a:rPr>
              <a:t>	Master node: </a:t>
            </a:r>
            <a:r>
              <a:rPr lang="en-US" sz="2000" dirty="0" err="1">
                <a:latin typeface="Arial (Thân)"/>
              </a:rPr>
              <a:t>JobTracker</a:t>
            </a:r>
            <a:r>
              <a:rPr lang="en-US" sz="2000" dirty="0">
                <a:latin typeface="Arial (Thân)"/>
              </a:rPr>
              <a:t>, </a:t>
            </a:r>
            <a:r>
              <a:rPr lang="en-US" sz="2000" dirty="0" err="1">
                <a:latin typeface="Arial (Thân)"/>
              </a:rPr>
              <a:t>TaskTracker</a:t>
            </a:r>
            <a:r>
              <a:rPr lang="en-US" sz="2000" dirty="0">
                <a:latin typeface="Arial (Thân)"/>
              </a:rPr>
              <a:t>, </a:t>
            </a:r>
            <a:r>
              <a:rPr lang="en-US" sz="2000" dirty="0" err="1">
                <a:latin typeface="Arial (Thân)"/>
              </a:rPr>
              <a:t>NameNode</a:t>
            </a:r>
            <a:r>
              <a:rPr lang="en-US" sz="2000" dirty="0">
                <a:latin typeface="Arial (Thân)"/>
              </a:rPr>
              <a:t>, </a:t>
            </a:r>
            <a:r>
              <a:rPr lang="en-US" sz="2000" dirty="0" err="1">
                <a:latin typeface="Arial (Thân)"/>
              </a:rPr>
              <a:t>và</a:t>
            </a:r>
            <a:r>
              <a:rPr lang="en-US" sz="2000" dirty="0">
                <a:latin typeface="Arial (Thân)"/>
              </a:rPr>
              <a:t> 	</a:t>
            </a:r>
            <a:r>
              <a:rPr lang="en-US" sz="2000" dirty="0" err="1">
                <a:latin typeface="Arial (Thân)"/>
              </a:rPr>
              <a:t>DataNode</a:t>
            </a:r>
            <a:r>
              <a:rPr lang="en-US" sz="2000" dirty="0">
                <a:latin typeface="Arial (Thân)"/>
              </a:rPr>
              <a:t>. </a:t>
            </a:r>
          </a:p>
          <a:p>
            <a:r>
              <a:rPr lang="en-US" sz="2000" dirty="0">
                <a:latin typeface="Arial (Thân)"/>
              </a:rPr>
              <a:t>	Slave node:  </a:t>
            </a:r>
            <a:r>
              <a:rPr lang="en-US" sz="2000" dirty="0" err="1">
                <a:latin typeface="Arial (Thân)"/>
              </a:rPr>
              <a:t>DataNode</a:t>
            </a:r>
            <a:r>
              <a:rPr lang="en-US" sz="2000" dirty="0">
                <a:latin typeface="Arial (Thân)"/>
              </a:rPr>
              <a:t>, </a:t>
            </a:r>
            <a:r>
              <a:rPr lang="en-US" sz="2000" dirty="0" err="1">
                <a:latin typeface="Arial (Thân)"/>
              </a:rPr>
              <a:t>và</a:t>
            </a:r>
            <a:r>
              <a:rPr lang="en-US" sz="2000" dirty="0">
                <a:latin typeface="Arial (Thân)"/>
              </a:rPr>
              <a:t> </a:t>
            </a:r>
            <a:r>
              <a:rPr lang="en-US" sz="2000" dirty="0" err="1">
                <a:latin typeface="Arial (Thân)"/>
              </a:rPr>
              <a:t>TaskTracker</a:t>
            </a:r>
            <a:r>
              <a:rPr lang="en-US" sz="2000" dirty="0">
                <a:latin typeface="Arial (Thân)"/>
              </a:rPr>
              <a:t>.</a:t>
            </a:r>
          </a:p>
          <a:p>
            <a:r>
              <a:rPr lang="en-US" sz="2000" b="1" dirty="0">
                <a:latin typeface="Arial (Thân)"/>
              </a:rPr>
              <a:t>MapReduce?</a:t>
            </a:r>
          </a:p>
          <a:p>
            <a:r>
              <a:rPr lang="en-US" sz="2000" dirty="0" err="1">
                <a:latin typeface="Arial (Thân)"/>
              </a:rPr>
              <a:t>Kỹ</a:t>
            </a:r>
            <a:r>
              <a:rPr lang="en-US" sz="2000" dirty="0">
                <a:latin typeface="Arial (Thân)"/>
              </a:rPr>
              <a:t> </a:t>
            </a:r>
            <a:r>
              <a:rPr lang="en-US" sz="2000" dirty="0" err="1">
                <a:latin typeface="Arial (Thân)"/>
              </a:rPr>
              <a:t>thuật</a:t>
            </a:r>
            <a:r>
              <a:rPr lang="en-US" sz="2000" dirty="0">
                <a:latin typeface="Arial (Thân)"/>
              </a:rPr>
              <a:t> </a:t>
            </a:r>
            <a:r>
              <a:rPr lang="en-US" sz="2000" dirty="0" err="1">
                <a:latin typeface="Arial (Thân)"/>
              </a:rPr>
              <a:t>xử</a:t>
            </a:r>
            <a:r>
              <a:rPr lang="en-US" sz="2000" dirty="0">
                <a:latin typeface="Arial (Thân)"/>
              </a:rPr>
              <a:t> </a:t>
            </a:r>
            <a:r>
              <a:rPr lang="en-US" sz="2000" dirty="0" err="1">
                <a:latin typeface="Arial (Thân)"/>
              </a:rPr>
              <a:t>lý</a:t>
            </a:r>
            <a:r>
              <a:rPr lang="en-US" sz="2000" dirty="0">
                <a:latin typeface="Arial (Thân)"/>
              </a:rPr>
              <a:t> </a:t>
            </a:r>
            <a:r>
              <a:rPr lang="en-US" sz="2000" dirty="0" err="1">
                <a:latin typeface="Arial (Thân)"/>
              </a:rPr>
              <a:t>và</a:t>
            </a:r>
            <a:r>
              <a:rPr lang="en-US" sz="2000" dirty="0">
                <a:latin typeface="Arial (Thân)"/>
              </a:rPr>
              <a:t> </a:t>
            </a:r>
            <a:r>
              <a:rPr lang="en-US" sz="2000" dirty="0" err="1">
                <a:latin typeface="Arial (Thân)"/>
              </a:rPr>
              <a:t>là</a:t>
            </a:r>
            <a:r>
              <a:rPr lang="en-US" sz="2000" dirty="0">
                <a:latin typeface="Arial (Thân)"/>
              </a:rPr>
              <a:t> </a:t>
            </a:r>
            <a:r>
              <a:rPr lang="en-US" sz="2000" dirty="0" err="1">
                <a:latin typeface="Arial (Thân)"/>
              </a:rPr>
              <a:t>một</a:t>
            </a:r>
            <a:r>
              <a:rPr lang="en-US" sz="2000" dirty="0">
                <a:latin typeface="Arial (Thân)"/>
              </a:rPr>
              <a:t> </a:t>
            </a:r>
            <a:r>
              <a:rPr lang="en-US" sz="2000" dirty="0" err="1">
                <a:latin typeface="Arial (Thân)"/>
              </a:rPr>
              <a:t>mô</a:t>
            </a:r>
            <a:r>
              <a:rPr lang="en-US" sz="2000" dirty="0">
                <a:latin typeface="Arial (Thân)"/>
              </a:rPr>
              <a:t> </a:t>
            </a:r>
            <a:r>
              <a:rPr lang="en-US" sz="2000" dirty="0" err="1">
                <a:latin typeface="Arial (Thân)"/>
              </a:rPr>
              <a:t>hình</a:t>
            </a:r>
            <a:r>
              <a:rPr lang="en-US" sz="2000" dirty="0">
                <a:latin typeface="Arial (Thân)"/>
              </a:rPr>
              <a:t> </a:t>
            </a:r>
            <a:r>
              <a:rPr lang="en-US" sz="2000" dirty="0" err="1">
                <a:latin typeface="Arial (Thân)"/>
              </a:rPr>
              <a:t>lập</a:t>
            </a:r>
            <a:r>
              <a:rPr lang="en-US" sz="2000" dirty="0">
                <a:latin typeface="Arial (Thân)"/>
              </a:rPr>
              <a:t> </a:t>
            </a:r>
            <a:r>
              <a:rPr lang="en-US" sz="2000" dirty="0" err="1">
                <a:latin typeface="Arial (Thân)"/>
              </a:rPr>
              <a:t>trình</a:t>
            </a:r>
            <a:r>
              <a:rPr lang="en-US" sz="2000" dirty="0">
                <a:latin typeface="Arial (Thân)"/>
              </a:rPr>
              <a:t> </a:t>
            </a:r>
            <a:r>
              <a:rPr lang="en-US" sz="2000" dirty="0" err="1">
                <a:latin typeface="Arial (Thân)"/>
              </a:rPr>
              <a:t>cho</a:t>
            </a:r>
            <a:r>
              <a:rPr lang="en-US" sz="2000" dirty="0">
                <a:latin typeface="Arial (Thân)"/>
              </a:rPr>
              <a:t> </a:t>
            </a:r>
            <a:r>
              <a:rPr lang="en-US" sz="2000" dirty="0" err="1">
                <a:latin typeface="Arial (Thân)"/>
              </a:rPr>
              <a:t>tính</a:t>
            </a:r>
            <a:r>
              <a:rPr lang="en-US" sz="2000" dirty="0">
                <a:latin typeface="Arial (Thân)"/>
              </a:rPr>
              <a:t> </a:t>
            </a:r>
            <a:r>
              <a:rPr lang="en-US" sz="2000" dirty="0" err="1">
                <a:latin typeface="Arial (Thân)"/>
              </a:rPr>
              <a:t>toán</a:t>
            </a:r>
            <a:r>
              <a:rPr lang="en-US" sz="2000" dirty="0">
                <a:latin typeface="Arial (Thân)"/>
              </a:rPr>
              <a:t> </a:t>
            </a:r>
            <a:r>
              <a:rPr lang="en-US" sz="2000" dirty="0" err="1">
                <a:latin typeface="Arial (Thân)"/>
              </a:rPr>
              <a:t>phân</a:t>
            </a:r>
            <a:r>
              <a:rPr lang="en-US" sz="2000" dirty="0">
                <a:latin typeface="Arial (Thân)"/>
              </a:rPr>
              <a:t> </a:t>
            </a:r>
            <a:r>
              <a:rPr lang="en-US" sz="2000" dirty="0" err="1">
                <a:latin typeface="Arial (Thân)"/>
              </a:rPr>
              <a:t>tán</a:t>
            </a:r>
            <a:endParaRPr lang="en-US" sz="2000" dirty="0">
              <a:latin typeface="Arial (Thân)"/>
            </a:endParaRPr>
          </a:p>
          <a:p>
            <a:r>
              <a:rPr lang="en-US" sz="2000" dirty="0">
                <a:latin typeface="Arial (Thân)"/>
              </a:rPr>
              <a:t>Hadoop MapReduce </a:t>
            </a:r>
            <a:r>
              <a:rPr lang="en-US" sz="2000" dirty="0" err="1">
                <a:latin typeface="Arial (Thân)"/>
              </a:rPr>
              <a:t>là</a:t>
            </a:r>
            <a:r>
              <a:rPr lang="en-US" sz="2000" dirty="0">
                <a:latin typeface="Arial (Thân)"/>
              </a:rPr>
              <a:t> </a:t>
            </a:r>
            <a:r>
              <a:rPr lang="en-US" sz="2000" dirty="0" err="1">
                <a:latin typeface="Arial (Thân)"/>
              </a:rPr>
              <a:t>một</a:t>
            </a:r>
            <a:r>
              <a:rPr lang="en-US" sz="2000" dirty="0">
                <a:latin typeface="Arial (Thân)"/>
              </a:rPr>
              <a:t> </a:t>
            </a:r>
            <a:r>
              <a:rPr lang="en-US" sz="2000" dirty="0" err="1">
                <a:latin typeface="Arial (Thân)"/>
              </a:rPr>
              <a:t>khung</a:t>
            </a:r>
            <a:r>
              <a:rPr lang="en-US" sz="2000" dirty="0">
                <a:latin typeface="Arial (Thân)"/>
              </a:rPr>
              <a:t> </a:t>
            </a:r>
            <a:r>
              <a:rPr lang="en-US" sz="2000" dirty="0" err="1">
                <a:latin typeface="Arial (Thân)"/>
              </a:rPr>
              <a:t>xử</a:t>
            </a:r>
            <a:r>
              <a:rPr lang="en-US" sz="2000" dirty="0">
                <a:latin typeface="Arial (Thân)"/>
              </a:rPr>
              <a:t> </a:t>
            </a:r>
            <a:r>
              <a:rPr lang="en-US" sz="2000" dirty="0" err="1">
                <a:latin typeface="Arial (Thân)"/>
              </a:rPr>
              <a:t>lý</a:t>
            </a:r>
            <a:r>
              <a:rPr lang="en-US" sz="2000" dirty="0">
                <a:latin typeface="Arial (Thân)"/>
              </a:rPr>
              <a:t> </a:t>
            </a:r>
            <a:r>
              <a:rPr lang="en-US" sz="2000" dirty="0" err="1">
                <a:latin typeface="Arial (Thân)"/>
              </a:rPr>
              <a:t>dữ</a:t>
            </a:r>
            <a:r>
              <a:rPr lang="en-US" sz="2000" dirty="0">
                <a:latin typeface="Arial (Thân)"/>
              </a:rPr>
              <a:t> </a:t>
            </a:r>
            <a:r>
              <a:rPr lang="en-US" sz="2000" dirty="0" err="1">
                <a:latin typeface="Arial (Thân)"/>
              </a:rPr>
              <a:t>liệu</a:t>
            </a:r>
            <a:r>
              <a:rPr lang="en-US" sz="2000" dirty="0">
                <a:latin typeface="Arial (Thân)"/>
              </a:rPr>
              <a:t> </a:t>
            </a:r>
            <a:r>
              <a:rPr lang="en-US" sz="2000" dirty="0" err="1">
                <a:latin typeface="Arial (Thân)"/>
              </a:rPr>
              <a:t>của</a:t>
            </a:r>
            <a:r>
              <a:rPr lang="en-US" sz="2000" dirty="0">
                <a:latin typeface="Arial (Thân)"/>
              </a:rPr>
              <a:t> Hadoop </a:t>
            </a:r>
            <a:r>
              <a:rPr lang="en-US" sz="2000" dirty="0" err="1">
                <a:latin typeface="Arial (Thân)"/>
              </a:rPr>
              <a:t>xây</a:t>
            </a:r>
            <a:r>
              <a:rPr lang="en-US" sz="2000" dirty="0">
                <a:latin typeface="Arial (Thân)"/>
              </a:rPr>
              <a:t> </a:t>
            </a:r>
            <a:r>
              <a:rPr lang="en-US" sz="2000" dirty="0" err="1">
                <a:latin typeface="Arial (Thân)"/>
              </a:rPr>
              <a:t>dựng</a:t>
            </a:r>
            <a:r>
              <a:rPr lang="en-US" sz="2000" dirty="0">
                <a:latin typeface="Arial (Thân)"/>
              </a:rPr>
              <a:t> </a:t>
            </a:r>
            <a:r>
              <a:rPr lang="en-US" sz="2000" dirty="0" err="1">
                <a:latin typeface="Arial (Thân)"/>
              </a:rPr>
              <a:t>dựa</a:t>
            </a:r>
            <a:r>
              <a:rPr lang="en-US" sz="2000" dirty="0">
                <a:latin typeface="Arial (Thân)"/>
              </a:rPr>
              <a:t> </a:t>
            </a:r>
            <a:r>
              <a:rPr lang="en-US" sz="2000" dirty="0" err="1">
                <a:latin typeface="Arial (Thân)"/>
              </a:rPr>
              <a:t>trên</a:t>
            </a:r>
            <a:r>
              <a:rPr lang="en-US" sz="2000" dirty="0">
                <a:latin typeface="Arial (Thân)"/>
              </a:rPr>
              <a:t> ý </a:t>
            </a:r>
            <a:r>
              <a:rPr lang="en-US" sz="2000" dirty="0" err="1">
                <a:latin typeface="Arial (Thân)"/>
              </a:rPr>
              <a:t>tưởng</a:t>
            </a:r>
            <a:r>
              <a:rPr lang="en-US" sz="2000" dirty="0">
                <a:latin typeface="Arial (Thân)"/>
              </a:rPr>
              <a:t> </a:t>
            </a:r>
            <a:r>
              <a:rPr lang="en-US" sz="2000" dirty="0" err="1">
                <a:latin typeface="Arial (Thân)"/>
              </a:rPr>
              <a:t>của</a:t>
            </a:r>
            <a:r>
              <a:rPr lang="en-US" sz="2000" dirty="0">
                <a:latin typeface="Arial (Thân)"/>
              </a:rPr>
              <a:t> MapReduce</a:t>
            </a:r>
            <a:endParaRPr lang="en-US" sz="2000" b="1" dirty="0">
              <a:latin typeface="Arial (Thân)"/>
            </a:endParaRPr>
          </a:p>
          <a:p>
            <a:pPr lvl="0"/>
            <a:r>
              <a:rPr lang="en-US" dirty="0">
                <a:latin typeface="Arial (Thân)"/>
              </a:rPr>
              <a:t> </a:t>
            </a:r>
          </a:p>
          <a:p>
            <a:pPr lvl="0"/>
            <a:endParaRPr lang="en-US" sz="2400" b="1" dirty="0">
              <a:latin typeface="Arial (Thân)"/>
            </a:endParaRPr>
          </a:p>
        </p:txBody>
      </p:sp>
      <p:pic>
        <p:nvPicPr>
          <p:cNvPr id="10" name="Hình ảnh 9">
            <a:extLst>
              <a:ext uri="{FF2B5EF4-FFF2-40B4-BE49-F238E27FC236}">
                <a16:creationId xmlns:a16="http://schemas.microsoft.com/office/drawing/2014/main" id="{33C97272-98EF-E9E2-2DF0-EEEAF19D0DF0}"/>
              </a:ext>
            </a:extLst>
          </p:cNvPr>
          <p:cNvPicPr>
            <a:picLocks noChangeAspect="1"/>
          </p:cNvPicPr>
          <p:nvPr/>
        </p:nvPicPr>
        <p:blipFill>
          <a:blip r:embed="rId8"/>
          <a:stretch>
            <a:fillRect/>
          </a:stretch>
        </p:blipFill>
        <p:spPr>
          <a:xfrm>
            <a:off x="1041733" y="5589516"/>
            <a:ext cx="1797314" cy="573879"/>
          </a:xfrm>
          <a:prstGeom prst="flowChartAlternateProcess">
            <a:avLst/>
          </a:prstGeom>
        </p:spPr>
      </p:pic>
      <p:pic>
        <p:nvPicPr>
          <p:cNvPr id="11" name="Hình ảnh 10">
            <a:extLst>
              <a:ext uri="{FF2B5EF4-FFF2-40B4-BE49-F238E27FC236}">
                <a16:creationId xmlns:a16="http://schemas.microsoft.com/office/drawing/2014/main" id="{0A66C344-80A8-35A6-C6F5-0EAEF4F06586}"/>
              </a:ext>
            </a:extLst>
          </p:cNvPr>
          <p:cNvPicPr>
            <a:picLocks noChangeAspect="1"/>
          </p:cNvPicPr>
          <p:nvPr/>
        </p:nvPicPr>
        <p:blipFill>
          <a:blip r:embed="rId8"/>
          <a:stretch>
            <a:fillRect/>
          </a:stretch>
        </p:blipFill>
        <p:spPr>
          <a:xfrm>
            <a:off x="1058575" y="2149360"/>
            <a:ext cx="1797314" cy="573879"/>
          </a:xfrm>
          <a:prstGeom prst="flowChartAlternateProcess">
            <a:avLst/>
          </a:prstGeom>
        </p:spPr>
      </p:pic>
      <p:sp>
        <p:nvSpPr>
          <p:cNvPr id="17" name="Hộp Văn bản 16">
            <a:extLst>
              <a:ext uri="{FF2B5EF4-FFF2-40B4-BE49-F238E27FC236}">
                <a16:creationId xmlns:a16="http://schemas.microsoft.com/office/drawing/2014/main" id="{00799C90-7210-8B38-FFE7-B9936DA3A402}"/>
              </a:ext>
            </a:extLst>
          </p:cNvPr>
          <p:cNvSpPr txBox="1"/>
          <p:nvPr/>
        </p:nvSpPr>
        <p:spPr>
          <a:xfrm>
            <a:off x="2839047" y="1599552"/>
            <a:ext cx="3136739" cy="1323439"/>
          </a:xfrm>
          <a:prstGeom prst="rect">
            <a:avLst/>
          </a:prstGeom>
          <a:noFill/>
        </p:spPr>
        <p:txBody>
          <a:bodyPr wrap="square" rtlCol="0">
            <a:spAutoFit/>
          </a:bodyPr>
          <a:lstStyle/>
          <a:p>
            <a:r>
              <a:rPr lang="en-US" sz="2000" dirty="0">
                <a:latin typeface="Arial (Thân)"/>
              </a:rPr>
              <a:t>1. Mapper</a:t>
            </a:r>
          </a:p>
          <a:p>
            <a:r>
              <a:rPr lang="en-US" sz="2000" dirty="0">
                <a:latin typeface="Arial (Thân)"/>
              </a:rPr>
              <a:t>2. Shuffle and sorting</a:t>
            </a:r>
          </a:p>
          <a:p>
            <a:r>
              <a:rPr lang="en-US" sz="2000" dirty="0">
                <a:latin typeface="Arial (Thân)"/>
              </a:rPr>
              <a:t>3. Reducer</a:t>
            </a:r>
          </a:p>
          <a:p>
            <a:endParaRPr lang="vi-VN" sz="2000" dirty="0"/>
          </a:p>
        </p:txBody>
      </p:sp>
      <p:pic>
        <p:nvPicPr>
          <p:cNvPr id="18" name="Hình ảnh 17" descr="Diagram&#10;&#10;Description automatically generated">
            <a:extLst>
              <a:ext uri="{FF2B5EF4-FFF2-40B4-BE49-F238E27FC236}">
                <a16:creationId xmlns:a16="http://schemas.microsoft.com/office/drawing/2014/main" id="{8191DE49-F3AF-9497-9A25-5AEEC14E802D}"/>
              </a:ext>
            </a:extLst>
          </p:cNvPr>
          <p:cNvPicPr>
            <a:picLocks noChangeAspect="1"/>
          </p:cNvPicPr>
          <p:nvPr/>
        </p:nvPicPr>
        <p:blipFill>
          <a:blip r:embed="rId9"/>
          <a:stretch>
            <a:fillRect/>
          </a:stretch>
        </p:blipFill>
        <p:spPr>
          <a:xfrm>
            <a:off x="2812597" y="2949639"/>
            <a:ext cx="8042598" cy="3741183"/>
          </a:xfrm>
          <a:prstGeom prst="rect">
            <a:avLst/>
          </a:prstGeom>
        </p:spPr>
      </p:pic>
      <p:sp>
        <p:nvSpPr>
          <p:cNvPr id="19" name="Hộp Văn bản 18">
            <a:extLst>
              <a:ext uri="{FF2B5EF4-FFF2-40B4-BE49-F238E27FC236}">
                <a16:creationId xmlns:a16="http://schemas.microsoft.com/office/drawing/2014/main" id="{66830053-1630-6DC8-E7D8-D53C91A7F22E}"/>
              </a:ext>
            </a:extLst>
          </p:cNvPr>
          <p:cNvSpPr txBox="1"/>
          <p:nvPr/>
        </p:nvSpPr>
        <p:spPr>
          <a:xfrm>
            <a:off x="2852832" y="1643972"/>
            <a:ext cx="9468091" cy="4708981"/>
          </a:xfrm>
          <a:prstGeom prst="rect">
            <a:avLst/>
          </a:prstGeom>
          <a:noFill/>
        </p:spPr>
        <p:txBody>
          <a:bodyPr wrap="square" rtlCol="0">
            <a:spAutoFit/>
          </a:bodyPr>
          <a:lstStyle/>
          <a:p>
            <a:pPr>
              <a:spcBef>
                <a:spcPts val="1200"/>
              </a:spcBef>
            </a:pPr>
            <a:r>
              <a:rPr lang="en-US" sz="2000" b="1" kern="0" dirty="0" err="1">
                <a:effectLst/>
                <a:latin typeface="Arial (Thân)"/>
                <a:ea typeface="Times New Roman" panose="02020603050405020304" pitchFamily="18" charset="0"/>
                <a:cs typeface="Times New Roman" panose="02020603050405020304" pitchFamily="18" charset="0"/>
              </a:rPr>
              <a:t>Ưu</a:t>
            </a:r>
            <a:r>
              <a:rPr lang="en-US" sz="2000" b="1" kern="0" dirty="0">
                <a:effectLst/>
                <a:latin typeface="Arial (Thân)"/>
                <a:ea typeface="Times New Roman" panose="02020603050405020304" pitchFamily="18" charset="0"/>
                <a:cs typeface="Times New Roman" panose="02020603050405020304" pitchFamily="18" charset="0"/>
              </a:rPr>
              <a:t> </a:t>
            </a:r>
            <a:r>
              <a:rPr lang="en-US" sz="2000" b="1" kern="0" dirty="0" err="1">
                <a:effectLst/>
                <a:latin typeface="Arial (Thân)"/>
                <a:ea typeface="Times New Roman" panose="02020603050405020304" pitchFamily="18" charset="0"/>
                <a:cs typeface="Times New Roman" panose="02020603050405020304" pitchFamily="18" charset="0"/>
              </a:rPr>
              <a:t>điểm</a:t>
            </a:r>
            <a:r>
              <a:rPr lang="en-US" sz="2000" b="1" kern="0" dirty="0">
                <a:effectLst/>
                <a:latin typeface="Arial (Thân)"/>
                <a:ea typeface="Times New Roman" panose="02020603050405020304" pitchFamily="18" charset="0"/>
                <a:cs typeface="Times New Roman" panose="02020603050405020304" pitchFamily="18" charset="0"/>
              </a:rPr>
              <a:t> </a:t>
            </a:r>
            <a:r>
              <a:rPr lang="en-US" sz="2000" b="1" kern="0" dirty="0" err="1">
                <a:effectLst/>
                <a:latin typeface="Arial (Thân)"/>
                <a:ea typeface="Times New Roman" panose="02020603050405020304" pitchFamily="18" charset="0"/>
                <a:cs typeface="Times New Roman" panose="02020603050405020304" pitchFamily="18" charset="0"/>
              </a:rPr>
              <a:t>của</a:t>
            </a:r>
            <a:r>
              <a:rPr lang="en-US" sz="2000" b="1" kern="0" dirty="0">
                <a:effectLst/>
                <a:latin typeface="Arial (Thân)"/>
                <a:ea typeface="Times New Roman" panose="02020603050405020304" pitchFamily="18" charset="0"/>
                <a:cs typeface="Times New Roman" panose="02020603050405020304" pitchFamily="18" charset="0"/>
              </a:rPr>
              <a:t> Hadoop MapReduce</a:t>
            </a:r>
          </a:p>
          <a:p>
            <a:r>
              <a:rPr lang="en-US" sz="2000" b="1" dirty="0" err="1">
                <a:effectLst/>
                <a:latin typeface="Arial (Thân)"/>
                <a:ea typeface="Times New Roman" panose="02020603050405020304" pitchFamily="18" charset="0"/>
              </a:rPr>
              <a:t>Hỗ</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trợ</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xử</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lý</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và</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tính</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toán</a:t>
            </a:r>
            <a:r>
              <a:rPr lang="en-US" sz="2000" b="1" dirty="0">
                <a:effectLst/>
                <a:latin typeface="Arial (Thân)"/>
                <a:ea typeface="Times New Roman" panose="02020603050405020304" pitchFamily="18" charset="0"/>
              </a:rPr>
              <a:t> song </a:t>
            </a:r>
            <a:r>
              <a:rPr lang="en-US" sz="2000" b="1" dirty="0" err="1">
                <a:effectLst/>
                <a:latin typeface="Arial (Thân)"/>
                <a:ea typeface="Times New Roman" panose="02020603050405020304" pitchFamily="18" charset="0"/>
              </a:rPr>
              <a:t>song</a:t>
            </a:r>
            <a:r>
              <a:rPr lang="en-US" sz="2000" b="1" dirty="0">
                <a:effectLst/>
                <a:latin typeface="Arial (Thân)"/>
                <a:ea typeface="Times New Roman" panose="02020603050405020304" pitchFamily="18" charset="0"/>
              </a:rPr>
              <a:t> (Parallel Processing)</a:t>
            </a:r>
          </a:p>
          <a:p>
            <a:pPr>
              <a:spcAft>
                <a:spcPts val="800"/>
              </a:spcAft>
            </a:pPr>
            <a:r>
              <a:rPr lang="en-US" sz="2000" dirty="0" err="1">
                <a:latin typeface="Arial (Thân)"/>
                <a:ea typeface="Times New Roman" panose="02020603050405020304" pitchFamily="18" charset="0"/>
              </a:rPr>
              <a:t>C</a:t>
            </a:r>
            <a:r>
              <a:rPr lang="en-US" sz="2000" dirty="0" err="1">
                <a:effectLst/>
                <a:latin typeface="Arial (Thân)"/>
                <a:ea typeface="Times New Roman" panose="02020603050405020304" pitchFamily="18" charset="0"/>
              </a:rPr>
              <a:t>ông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việc</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được</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phân</a:t>
            </a:r>
            <a:r>
              <a:rPr lang="en-US" sz="2000" dirty="0">
                <a:effectLst/>
                <a:latin typeface="Arial (Thân)"/>
                <a:ea typeface="Times New Roman" panose="02020603050405020304" pitchFamily="18" charset="0"/>
              </a:rPr>
              <a:t> chia </a:t>
            </a:r>
            <a:r>
              <a:rPr lang="en-US" sz="2000" dirty="0" err="1">
                <a:effectLst/>
                <a:latin typeface="Arial (Thân)"/>
                <a:ea typeface="Times New Roman" panose="02020603050405020304" pitchFamily="18" charset="0"/>
              </a:rPr>
              <a:t>giữa</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nhiều</a:t>
            </a:r>
            <a:r>
              <a:rPr lang="en-US" sz="2000" dirty="0">
                <a:effectLst/>
                <a:latin typeface="Arial (Thân)"/>
                <a:ea typeface="Times New Roman" panose="02020603050405020304" pitchFamily="18" charset="0"/>
              </a:rPr>
              <a:t> node </a:t>
            </a:r>
            <a:endParaRPr lang="en-US" sz="2000" dirty="0">
              <a:latin typeface="Arial (Thân)"/>
              <a:ea typeface="Times New Roman" panose="02020603050405020304" pitchFamily="18" charset="0"/>
            </a:endParaRPr>
          </a:p>
          <a:p>
            <a:pPr>
              <a:spcAft>
                <a:spcPts val="800"/>
              </a:spcAft>
            </a:pPr>
            <a:r>
              <a:rPr lang="en-US" sz="2000" dirty="0" err="1">
                <a:latin typeface="Arial (Thân)"/>
                <a:ea typeface="Times New Roman" panose="02020603050405020304" pitchFamily="18" charset="0"/>
              </a:rPr>
              <a:t>M</a:t>
            </a:r>
            <a:r>
              <a:rPr lang="en-US" sz="2000" dirty="0" err="1">
                <a:effectLst/>
                <a:latin typeface="Arial (Thân)"/>
                <a:ea typeface="Times New Roman" panose="02020603050405020304" pitchFamily="18" charset="0"/>
              </a:rPr>
              <a:t>ỗi</a:t>
            </a:r>
            <a:r>
              <a:rPr lang="en-US" sz="2000" dirty="0">
                <a:effectLst/>
                <a:latin typeface="Arial (Thân)"/>
                <a:ea typeface="Times New Roman" panose="02020603050405020304" pitchFamily="18" charset="0"/>
              </a:rPr>
              <a:t> node </a:t>
            </a:r>
            <a:r>
              <a:rPr lang="en-US" sz="2000" dirty="0" err="1">
                <a:effectLst/>
                <a:latin typeface="Arial (Thân)"/>
                <a:ea typeface="Times New Roman" panose="02020603050405020304" pitchFamily="18" charset="0"/>
              </a:rPr>
              <a:t>hoạt</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động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đồng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thời</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với</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một</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phần</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công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việc</a:t>
            </a:r>
            <a:r>
              <a:rPr lang="en-US" sz="2000" dirty="0">
                <a:effectLst/>
                <a:latin typeface="Arial (Thân)"/>
                <a:ea typeface="Times New Roman" panose="02020603050405020304" pitchFamily="18" charset="0"/>
              </a:rPr>
              <a:t>. </a:t>
            </a:r>
          </a:p>
          <a:p>
            <a:pPr>
              <a:spcAft>
                <a:spcPts val="800"/>
              </a:spcAft>
            </a:pPr>
            <a:r>
              <a:rPr lang="en-US" sz="2000" b="1" dirty="0">
                <a:effectLst/>
                <a:latin typeface="Arial (Thân)"/>
                <a:ea typeface="Times New Roman" panose="02020603050405020304" pitchFamily="18" charset="0"/>
              </a:rPr>
              <a:t>Data Locality</a:t>
            </a:r>
          </a:p>
          <a:p>
            <a:pPr>
              <a:spcAft>
                <a:spcPts val="800"/>
              </a:spcAft>
            </a:pPr>
            <a:r>
              <a:rPr lang="en-US" sz="2000" dirty="0" err="1">
                <a:latin typeface="Arial (Thân)"/>
                <a:ea typeface="Times New Roman" panose="02020603050405020304" pitchFamily="18" charset="0"/>
              </a:rPr>
              <a:t>P</a:t>
            </a:r>
            <a:r>
              <a:rPr lang="en-US" sz="2000" dirty="0" err="1">
                <a:effectLst/>
                <a:latin typeface="Arial (Thân)"/>
                <a:ea typeface="Times New Roman" panose="02020603050405020304" pitchFamily="18" charset="0"/>
              </a:rPr>
              <a:t>hân</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phối</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dữ</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liệu</a:t>
            </a:r>
            <a:r>
              <a:rPr lang="en-US" sz="2000" dirty="0">
                <a:effectLst/>
                <a:latin typeface="Arial (Thân)"/>
                <a:ea typeface="Times New Roman" panose="02020603050405020304" pitchFamily="18" charset="0"/>
              </a:rPr>
              <a:t> ở </a:t>
            </a:r>
            <a:r>
              <a:rPr lang="en-US" sz="2000" dirty="0" err="1">
                <a:effectLst/>
                <a:latin typeface="Arial (Thân)"/>
                <a:ea typeface="Times New Roman" panose="02020603050405020304" pitchFamily="18" charset="0"/>
              </a:rPr>
              <a:t>nhiều</a:t>
            </a:r>
            <a:r>
              <a:rPr lang="en-US" sz="2000" dirty="0">
                <a:effectLst/>
                <a:latin typeface="Arial (Thân)"/>
                <a:ea typeface="Times New Roman" panose="02020603050405020304" pitchFamily="18" charset="0"/>
              </a:rPr>
              <a:t> node.</a:t>
            </a:r>
            <a:endParaRPr lang="en-US" sz="2000" dirty="0">
              <a:effectLst/>
              <a:latin typeface="Arial (Thân)"/>
              <a:ea typeface="Calibri" panose="020F0502020204030204" pitchFamily="34" charset="0"/>
            </a:endParaRPr>
          </a:p>
          <a:p>
            <a:r>
              <a:rPr lang="en-US" sz="2000" b="1" dirty="0" err="1">
                <a:effectLst/>
                <a:latin typeface="Arial (Thân)"/>
                <a:ea typeface="Times New Roman" panose="02020603050405020304" pitchFamily="18" charset="0"/>
              </a:rPr>
              <a:t>Khả</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năng</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mở</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rộng</a:t>
            </a:r>
            <a:r>
              <a:rPr lang="en-US" sz="2000" b="1" dirty="0">
                <a:effectLst/>
                <a:latin typeface="Arial (Thân)"/>
                <a:ea typeface="Times New Roman" panose="02020603050405020304" pitchFamily="18" charset="0"/>
              </a:rPr>
              <a:t> (Scalability)</a:t>
            </a:r>
          </a:p>
          <a:p>
            <a:pPr>
              <a:spcAft>
                <a:spcPts val="800"/>
              </a:spcAft>
            </a:pPr>
            <a:r>
              <a:rPr lang="en-US" sz="2000" dirty="0">
                <a:effectLst/>
                <a:latin typeface="Arial (Thân)"/>
                <a:ea typeface="Times New Roman" panose="02020603050405020304" pitchFamily="18" charset="0"/>
              </a:rPr>
              <a:t>Hadoop </a:t>
            </a:r>
            <a:r>
              <a:rPr lang="en-US" sz="2000" dirty="0" err="1">
                <a:effectLst/>
                <a:latin typeface="Arial (Thân)"/>
                <a:ea typeface="Times New Roman" panose="02020603050405020304" pitchFamily="18" charset="0"/>
              </a:rPr>
              <a:t>có</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khả</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năng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mở</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rộng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cao</a:t>
            </a:r>
            <a:r>
              <a:rPr lang="en-US" sz="2000" dirty="0">
                <a:latin typeface="Arial (Thân)"/>
                <a:ea typeface="Times New Roman" panose="02020603050405020304" pitchFamily="18" charset="0"/>
              </a:rPr>
              <a:t>.</a:t>
            </a:r>
            <a:endParaRPr lang="en-US" sz="2000" dirty="0">
              <a:effectLst/>
              <a:latin typeface="Arial (Thân)"/>
              <a:ea typeface="Calibri" panose="020F0502020204030204" pitchFamily="34" charset="0"/>
            </a:endParaRPr>
          </a:p>
          <a:p>
            <a:pPr>
              <a:spcAft>
                <a:spcPts val="800"/>
              </a:spcAft>
            </a:pPr>
            <a:r>
              <a:rPr lang="en-US" sz="2000" dirty="0" err="1">
                <a:effectLst/>
                <a:latin typeface="Arial (Thân)"/>
                <a:ea typeface="Times New Roman" panose="02020603050405020304" pitchFamily="18" charset="0"/>
              </a:rPr>
              <a:t>Tính</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sẵn</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có</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và</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khả</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năng</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chịu</a:t>
            </a:r>
            <a:r>
              <a:rPr lang="en-US" sz="2000" dirty="0">
                <a:effectLst/>
                <a:latin typeface="Arial (Thân)"/>
                <a:ea typeface="Times New Roman" panose="02020603050405020304" pitchFamily="18" charset="0"/>
              </a:rPr>
              <a:t> </a:t>
            </a:r>
            <a:r>
              <a:rPr lang="en-US" sz="2000" dirty="0" err="1">
                <a:effectLst/>
                <a:latin typeface="Arial (Thân)"/>
                <a:ea typeface="Times New Roman" panose="02020603050405020304" pitchFamily="18" charset="0"/>
              </a:rPr>
              <a:t>lỗi</a:t>
            </a:r>
            <a:r>
              <a:rPr lang="en-US" sz="2000" dirty="0">
                <a:effectLst/>
                <a:latin typeface="Arial (Thân)"/>
                <a:ea typeface="Times New Roman" panose="02020603050405020304" pitchFamily="18" charset="0"/>
              </a:rPr>
              <a:t> (Availability &amp; Fault Tolerance)</a:t>
            </a:r>
            <a:endParaRPr lang="en-US" sz="2000" dirty="0">
              <a:effectLst/>
              <a:latin typeface="Arial (Thân)"/>
              <a:ea typeface="Calibri" panose="020F0502020204030204" pitchFamily="34" charset="0"/>
            </a:endParaRPr>
          </a:p>
          <a:p>
            <a:r>
              <a:rPr lang="en-US" sz="2000" b="1" dirty="0">
                <a:effectLst/>
                <a:latin typeface="Arial (Thân)"/>
                <a:ea typeface="Times New Roman" panose="02020603050405020304" pitchFamily="18" charset="0"/>
              </a:rPr>
              <a:t>Chi </a:t>
            </a:r>
            <a:r>
              <a:rPr lang="en-US" sz="2000" b="1" dirty="0" err="1">
                <a:effectLst/>
                <a:latin typeface="Arial (Thân)"/>
                <a:ea typeface="Times New Roman" panose="02020603050405020304" pitchFamily="18" charset="0"/>
              </a:rPr>
              <a:t>phí</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thấp</a:t>
            </a:r>
            <a:r>
              <a:rPr lang="en-US" sz="2000" b="1" dirty="0">
                <a:effectLst/>
                <a:latin typeface="Arial (Thân)"/>
                <a:ea typeface="Times New Roman" panose="02020603050405020304" pitchFamily="18" charset="0"/>
              </a:rPr>
              <a:t> (Cost-effective)</a:t>
            </a:r>
          </a:p>
          <a:p>
            <a:r>
              <a:rPr lang="en-US" sz="2000" b="1" dirty="0" err="1">
                <a:effectLst/>
                <a:latin typeface="Arial (Thân)"/>
                <a:ea typeface="Times New Roman" panose="02020603050405020304" pitchFamily="18" charset="0"/>
              </a:rPr>
              <a:t>Bảo</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mật</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và</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xác</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thực</a:t>
            </a:r>
            <a:r>
              <a:rPr lang="en-US" sz="2000" b="1" dirty="0">
                <a:effectLst/>
                <a:latin typeface="Arial (Thân)"/>
                <a:ea typeface="Times New Roman" panose="02020603050405020304" pitchFamily="18" charset="0"/>
              </a:rPr>
              <a:t> (Security &amp; Authentication)</a:t>
            </a:r>
          </a:p>
          <a:p>
            <a:r>
              <a:rPr lang="en-US" sz="2000" b="1" dirty="0" err="1">
                <a:effectLst/>
                <a:latin typeface="Arial (Thân)"/>
                <a:ea typeface="Times New Roman" panose="02020603050405020304" pitchFamily="18" charset="0"/>
              </a:rPr>
              <a:t>Mô</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hình</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lập</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trình</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đơn</a:t>
            </a:r>
            <a:r>
              <a:rPr lang="en-US" sz="2000" b="1" dirty="0">
                <a:effectLst/>
                <a:latin typeface="Arial (Thân)"/>
                <a:ea typeface="Times New Roman" panose="02020603050405020304" pitchFamily="18" charset="0"/>
              </a:rPr>
              <a:t> </a:t>
            </a:r>
            <a:r>
              <a:rPr lang="en-US" sz="2000" b="1" dirty="0" err="1">
                <a:effectLst/>
                <a:latin typeface="Arial (Thân)"/>
                <a:ea typeface="Times New Roman" panose="02020603050405020304" pitchFamily="18" charset="0"/>
              </a:rPr>
              <a:t>giản</a:t>
            </a:r>
            <a:r>
              <a:rPr lang="en-US" sz="2000" dirty="0">
                <a:effectLst/>
                <a:latin typeface="Arial (Thân)"/>
                <a:ea typeface="Calibri" panose="020F0502020204030204" pitchFamily="34" charset="0"/>
              </a:rPr>
              <a:t> </a:t>
            </a:r>
          </a:p>
          <a:p>
            <a:endParaRPr lang="vi-VN" sz="2000" dirty="0">
              <a:latin typeface="Arial (Thân)"/>
            </a:endParaRPr>
          </a:p>
        </p:txBody>
      </p:sp>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grpId="1" nodeType="clickEffect">
                                  <p:stCondLst>
                                    <p:cond delay="0"/>
                                  </p:stCondLst>
                                  <p:childTnLst>
                                    <p:animEffect transition="out" filter="dissolv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6">
                                            <p:txEl>
                                              <p:pRg st="0" end="0"/>
                                            </p:txEl>
                                          </p:spTgt>
                                        </p:tgtEl>
                                      </p:cBhvr>
                                    </p:animEffect>
                                    <p:set>
                                      <p:cBhvr>
                                        <p:cTn id="66" dur="1" fill="hold">
                                          <p:stCondLst>
                                            <p:cond delay="499"/>
                                          </p:stCondLst>
                                        </p:cTn>
                                        <p:tgtEl>
                                          <p:spTgt spid="6">
                                            <p:txEl>
                                              <p:pRg st="0" end="0"/>
                                            </p:txEl>
                                          </p:spTgt>
                                        </p:tgtEl>
                                        <p:attrNameLst>
                                          <p:attrName>style.visibility</p:attrName>
                                        </p:attrNameLst>
                                      </p:cBhvr>
                                      <p:to>
                                        <p:strVal val="hidden"/>
                                      </p:to>
                                    </p:set>
                                  </p:childTnLst>
                                </p:cTn>
                              </p:par>
                              <p:par>
                                <p:cTn id="67" presetID="9" presetClass="exit" presetSubtype="0" fill="hold" grpId="1" nodeType="withEffect">
                                  <p:stCondLst>
                                    <p:cond delay="0"/>
                                  </p:stCondLst>
                                  <p:childTnLst>
                                    <p:animEffect transition="out" filter="dissolve">
                                      <p:cBhvr>
                                        <p:cTn id="68" dur="500"/>
                                        <p:tgtEl>
                                          <p:spTgt spid="6">
                                            <p:txEl>
                                              <p:pRg st="1" end="1"/>
                                            </p:txEl>
                                          </p:spTgt>
                                        </p:tgtEl>
                                      </p:cBhvr>
                                    </p:animEffect>
                                    <p:set>
                                      <p:cBhvr>
                                        <p:cTn id="69" dur="1" fill="hold">
                                          <p:stCondLst>
                                            <p:cond delay="499"/>
                                          </p:stCondLst>
                                        </p:cTn>
                                        <p:tgtEl>
                                          <p:spTgt spid="6">
                                            <p:txEl>
                                              <p:pRg st="1" end="1"/>
                                            </p:txEl>
                                          </p:spTgt>
                                        </p:tgtEl>
                                        <p:attrNameLst>
                                          <p:attrName>style.visibility</p:attrName>
                                        </p:attrNameLst>
                                      </p:cBhvr>
                                      <p:to>
                                        <p:strVal val="hidden"/>
                                      </p:to>
                                    </p:set>
                                  </p:childTnLst>
                                </p:cTn>
                              </p:par>
                              <p:par>
                                <p:cTn id="70" presetID="9" presetClass="exit" presetSubtype="0" fill="hold" grpId="1" nodeType="withEffect">
                                  <p:stCondLst>
                                    <p:cond delay="0"/>
                                  </p:stCondLst>
                                  <p:childTnLst>
                                    <p:animEffect transition="out" filter="dissolve">
                                      <p:cBhvr>
                                        <p:cTn id="71" dur="500"/>
                                        <p:tgtEl>
                                          <p:spTgt spid="6">
                                            <p:txEl>
                                              <p:pRg st="2" end="2"/>
                                            </p:txEl>
                                          </p:spTgt>
                                        </p:tgtEl>
                                      </p:cBhvr>
                                    </p:animEffect>
                                    <p:set>
                                      <p:cBhvr>
                                        <p:cTn id="72" dur="1" fill="hold">
                                          <p:stCondLst>
                                            <p:cond delay="499"/>
                                          </p:stCondLst>
                                        </p:cTn>
                                        <p:tgtEl>
                                          <p:spTgt spid="6">
                                            <p:txEl>
                                              <p:pRg st="2" end="2"/>
                                            </p:txEl>
                                          </p:spTgt>
                                        </p:tgtEl>
                                        <p:attrNameLst>
                                          <p:attrName>style.visibility</p:attrName>
                                        </p:attrNameLst>
                                      </p:cBhvr>
                                      <p:to>
                                        <p:strVal val="hidden"/>
                                      </p:to>
                                    </p:set>
                                  </p:childTnLst>
                                </p:cTn>
                              </p:par>
                              <p:par>
                                <p:cTn id="73" presetID="9" presetClass="exit" presetSubtype="0" fill="hold" grpId="1" nodeType="withEffect">
                                  <p:stCondLst>
                                    <p:cond delay="0"/>
                                  </p:stCondLst>
                                  <p:childTnLst>
                                    <p:animEffect transition="out" filter="dissolve">
                                      <p:cBhvr>
                                        <p:cTn id="74" dur="500"/>
                                        <p:tgtEl>
                                          <p:spTgt spid="6">
                                            <p:txEl>
                                              <p:pRg st="3" end="3"/>
                                            </p:txEl>
                                          </p:spTgt>
                                        </p:tgtEl>
                                      </p:cBhvr>
                                    </p:animEffect>
                                    <p:set>
                                      <p:cBhvr>
                                        <p:cTn id="75" dur="1" fill="hold">
                                          <p:stCondLst>
                                            <p:cond delay="499"/>
                                          </p:stCondLst>
                                        </p:cTn>
                                        <p:tgtEl>
                                          <p:spTgt spid="6">
                                            <p:txEl>
                                              <p:pRg st="3" end="3"/>
                                            </p:txEl>
                                          </p:spTgt>
                                        </p:tgtEl>
                                        <p:attrNameLst>
                                          <p:attrName>style.visibility</p:attrName>
                                        </p:attrNameLst>
                                      </p:cBhvr>
                                      <p:to>
                                        <p:strVal val="hidden"/>
                                      </p:to>
                                    </p:set>
                                  </p:childTnLst>
                                </p:cTn>
                              </p:par>
                              <p:par>
                                <p:cTn id="76" presetID="9" presetClass="exit" presetSubtype="0" fill="hold" grpId="1" nodeType="withEffect">
                                  <p:stCondLst>
                                    <p:cond delay="0"/>
                                  </p:stCondLst>
                                  <p:childTnLst>
                                    <p:animEffect transition="out" filter="dissolve">
                                      <p:cBhvr>
                                        <p:cTn id="77" dur="500"/>
                                        <p:tgtEl>
                                          <p:spTgt spid="6">
                                            <p:txEl>
                                              <p:pRg st="4" end="4"/>
                                            </p:txEl>
                                          </p:spTgt>
                                        </p:tgtEl>
                                      </p:cBhvr>
                                    </p:animEffect>
                                    <p:set>
                                      <p:cBhvr>
                                        <p:cTn id="78" dur="1" fill="hold">
                                          <p:stCondLst>
                                            <p:cond delay="499"/>
                                          </p:stCondLst>
                                        </p:cTn>
                                        <p:tgtEl>
                                          <p:spTgt spid="6">
                                            <p:txEl>
                                              <p:pRg st="4" end="4"/>
                                            </p:txEl>
                                          </p:spTgt>
                                        </p:tgtEl>
                                        <p:attrNameLst>
                                          <p:attrName>style.visibility</p:attrName>
                                        </p:attrNameLst>
                                      </p:cBhvr>
                                      <p:to>
                                        <p:strVal val="hidden"/>
                                      </p:to>
                                    </p:set>
                                  </p:childTnLst>
                                </p:cTn>
                              </p:par>
                              <p:par>
                                <p:cTn id="79" presetID="9" presetClass="exit" presetSubtype="0" fill="hold" grpId="1" nodeType="withEffect">
                                  <p:stCondLst>
                                    <p:cond delay="0"/>
                                  </p:stCondLst>
                                  <p:childTnLst>
                                    <p:animEffect transition="out" filter="dissolve">
                                      <p:cBhvr>
                                        <p:cTn id="80" dur="500"/>
                                        <p:tgtEl>
                                          <p:spTgt spid="6">
                                            <p:txEl>
                                              <p:pRg st="5" end="5"/>
                                            </p:txEl>
                                          </p:spTgt>
                                        </p:tgtEl>
                                      </p:cBhvr>
                                    </p:animEffect>
                                    <p:set>
                                      <p:cBhvr>
                                        <p:cTn id="81" dur="1" fill="hold">
                                          <p:stCondLst>
                                            <p:cond delay="499"/>
                                          </p:stCondLst>
                                        </p:cTn>
                                        <p:tgtEl>
                                          <p:spTgt spid="6">
                                            <p:txEl>
                                              <p:pRg st="5" end="5"/>
                                            </p:txEl>
                                          </p:spTgt>
                                        </p:tgtEl>
                                        <p:attrNameLst>
                                          <p:attrName>style.visibility</p:attrName>
                                        </p:attrNameLst>
                                      </p:cBhvr>
                                      <p:to>
                                        <p:strVal val="hidden"/>
                                      </p:to>
                                    </p:set>
                                  </p:childTnLst>
                                </p:cTn>
                              </p:par>
                              <p:par>
                                <p:cTn id="82" presetID="9" presetClass="exit" presetSubtype="0" fill="hold" grpId="1" nodeType="withEffect">
                                  <p:stCondLst>
                                    <p:cond delay="0"/>
                                  </p:stCondLst>
                                  <p:childTnLst>
                                    <p:animEffect transition="out" filter="dissolve">
                                      <p:cBhvr>
                                        <p:cTn id="83" dur="500"/>
                                        <p:tgtEl>
                                          <p:spTgt spid="6">
                                            <p:txEl>
                                              <p:pRg st="6" end="6"/>
                                            </p:txEl>
                                          </p:spTgt>
                                        </p:tgtEl>
                                      </p:cBhvr>
                                    </p:animEffect>
                                    <p:set>
                                      <p:cBhvr>
                                        <p:cTn id="84" dur="1" fill="hold">
                                          <p:stCondLst>
                                            <p:cond delay="499"/>
                                          </p:stCondLst>
                                        </p:cTn>
                                        <p:tgtEl>
                                          <p:spTgt spid="6">
                                            <p:txEl>
                                              <p:pRg st="6" end="6"/>
                                            </p:txEl>
                                          </p:spTgt>
                                        </p:tgtEl>
                                        <p:attrNameLst>
                                          <p:attrName>style.visibility</p:attrName>
                                        </p:attrNameLst>
                                      </p:cBhvr>
                                      <p:to>
                                        <p:strVal val="hidden"/>
                                      </p:to>
                                    </p:set>
                                  </p:childTnLst>
                                </p:cTn>
                              </p:par>
                              <p:par>
                                <p:cTn id="85" presetID="9" presetClass="exit" presetSubtype="0" fill="hold" grpId="1" nodeType="withEffect">
                                  <p:stCondLst>
                                    <p:cond delay="0"/>
                                  </p:stCondLst>
                                  <p:childTnLst>
                                    <p:animEffect transition="out" filter="dissolve">
                                      <p:cBhvr>
                                        <p:cTn id="86" dur="500"/>
                                        <p:tgtEl>
                                          <p:spTgt spid="6">
                                            <p:txEl>
                                              <p:pRg st="7" end="7"/>
                                            </p:txEl>
                                          </p:spTgt>
                                        </p:tgtEl>
                                      </p:cBhvr>
                                    </p:animEffect>
                                    <p:set>
                                      <p:cBhvr>
                                        <p:cTn id="87" dur="1" fill="hold">
                                          <p:stCondLst>
                                            <p:cond delay="499"/>
                                          </p:stCondLst>
                                        </p:cTn>
                                        <p:tgtEl>
                                          <p:spTgt spid="6">
                                            <p:txEl>
                                              <p:pRg st="7" end="7"/>
                                            </p:txEl>
                                          </p:spTgt>
                                        </p:tgtEl>
                                        <p:attrNameLst>
                                          <p:attrName>style.visibility</p:attrName>
                                        </p:attrNameLst>
                                      </p:cBhvr>
                                      <p:to>
                                        <p:strVal val="hidden"/>
                                      </p:to>
                                    </p:set>
                                  </p:childTnLst>
                                </p:cTn>
                              </p:par>
                              <p:par>
                                <p:cTn id="88" presetID="9" presetClass="exit" presetSubtype="0" fill="hold" grpId="1" nodeType="withEffect">
                                  <p:stCondLst>
                                    <p:cond delay="0"/>
                                  </p:stCondLst>
                                  <p:childTnLst>
                                    <p:animEffect transition="out" filter="dissolve">
                                      <p:cBhvr>
                                        <p:cTn id="89" dur="500"/>
                                        <p:tgtEl>
                                          <p:spTgt spid="6">
                                            <p:txEl>
                                              <p:pRg st="8" end="8"/>
                                            </p:txEl>
                                          </p:spTgt>
                                        </p:tgtEl>
                                      </p:cBhvr>
                                    </p:animEffect>
                                    <p:set>
                                      <p:cBhvr>
                                        <p:cTn id="90" dur="1" fill="hold">
                                          <p:stCondLst>
                                            <p:cond delay="499"/>
                                          </p:stCondLst>
                                        </p:cTn>
                                        <p:tgtEl>
                                          <p:spTgt spid="6">
                                            <p:txEl>
                                              <p:pRg st="8" end="8"/>
                                            </p:txEl>
                                          </p:spTgt>
                                        </p:tgtEl>
                                        <p:attrNameLst>
                                          <p:attrName>style.visibility</p:attrName>
                                        </p:attrNameLst>
                                      </p:cBhvr>
                                      <p:to>
                                        <p:strVal val="hidden"/>
                                      </p:to>
                                    </p:set>
                                  </p:childTnLst>
                                </p:cTn>
                              </p:par>
                              <p:par>
                                <p:cTn id="91" presetID="9" presetClass="exit" presetSubtype="0" fill="hold" grpId="1" nodeType="withEffect">
                                  <p:stCondLst>
                                    <p:cond delay="0"/>
                                  </p:stCondLst>
                                  <p:childTnLst>
                                    <p:animEffect transition="out" filter="dissolve">
                                      <p:cBhvr>
                                        <p:cTn id="92" dur="500"/>
                                        <p:tgtEl>
                                          <p:spTgt spid="6">
                                            <p:txEl>
                                              <p:pRg st="9" end="9"/>
                                            </p:txEl>
                                          </p:spTgt>
                                        </p:tgtEl>
                                      </p:cBhvr>
                                    </p:animEffect>
                                    <p:set>
                                      <p:cBhvr>
                                        <p:cTn id="93" dur="1" fill="hold">
                                          <p:stCondLst>
                                            <p:cond delay="499"/>
                                          </p:stCondLst>
                                        </p:cTn>
                                        <p:tgtEl>
                                          <p:spTgt spid="6">
                                            <p:txEl>
                                              <p:pRg st="9" end="9"/>
                                            </p:txEl>
                                          </p:spTgt>
                                        </p:tgtEl>
                                        <p:attrNameLst>
                                          <p:attrName>style.visibility</p:attrName>
                                        </p:attrNameLst>
                                      </p:cBhvr>
                                      <p:to>
                                        <p:strVal val="hidden"/>
                                      </p:to>
                                    </p:set>
                                  </p:childTnLst>
                                </p:cTn>
                              </p:par>
                              <p:par>
                                <p:cTn id="94" presetID="9" presetClass="exit" presetSubtype="0" fill="hold" grpId="1" nodeType="withEffect">
                                  <p:stCondLst>
                                    <p:cond delay="0"/>
                                  </p:stCondLst>
                                  <p:childTnLst>
                                    <p:animEffect transition="out" filter="dissolve">
                                      <p:cBhvr>
                                        <p:cTn id="95" dur="500"/>
                                        <p:tgtEl>
                                          <p:spTgt spid="6">
                                            <p:txEl>
                                              <p:pRg st="10" end="10"/>
                                            </p:txEl>
                                          </p:spTgt>
                                        </p:tgtEl>
                                      </p:cBhvr>
                                    </p:animEffect>
                                    <p:set>
                                      <p:cBhvr>
                                        <p:cTn id="96" dur="1" fill="hold">
                                          <p:stCondLst>
                                            <p:cond delay="499"/>
                                          </p:stCondLst>
                                        </p:cTn>
                                        <p:tgtEl>
                                          <p:spTgt spid="6">
                                            <p:txEl>
                                              <p:pRg st="10" end="10"/>
                                            </p:txEl>
                                          </p:spTgt>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500"/>
                                        <p:tgtEl>
                                          <p:spTgt spid="6">
                                            <p:txEl>
                                              <p:pRg st="11" end="11"/>
                                            </p:txEl>
                                          </p:spTgt>
                                        </p:tgtEl>
                                      </p:cBhvr>
                                    </p:animEffect>
                                    <p:set>
                                      <p:cBhvr>
                                        <p:cTn id="99" dur="1" fill="hold">
                                          <p:stCondLst>
                                            <p:cond delay="499"/>
                                          </p:stCondLst>
                                        </p:cTn>
                                        <p:tgtEl>
                                          <p:spTgt spid="6">
                                            <p:txEl>
                                              <p:pRg st="11" end="11"/>
                                            </p:txEl>
                                          </p:spTgt>
                                        </p:tgtEl>
                                        <p:attrNameLst>
                                          <p:attrName>style.visibility</p:attrName>
                                        </p:attrNameLst>
                                      </p:cBhvr>
                                      <p:to>
                                        <p:strVal val="hidden"/>
                                      </p:to>
                                    </p:set>
                                  </p:childTnLst>
                                </p:cTn>
                              </p:par>
                              <p:par>
                                <p:cTn id="100" presetID="9" presetClass="exit" presetSubtype="0" fill="hold" grpId="1" nodeType="withEffect">
                                  <p:stCondLst>
                                    <p:cond delay="0"/>
                                  </p:stCondLst>
                                  <p:childTnLst>
                                    <p:animEffect transition="out" filter="dissolve">
                                      <p:cBhvr>
                                        <p:cTn id="101" dur="500"/>
                                        <p:tgtEl>
                                          <p:spTgt spid="6">
                                            <p:txEl>
                                              <p:pRg st="12" end="12"/>
                                            </p:txEl>
                                          </p:spTgt>
                                        </p:tgtEl>
                                      </p:cBhvr>
                                    </p:animEffect>
                                    <p:set>
                                      <p:cBhvr>
                                        <p:cTn id="102" dur="1" fill="hold">
                                          <p:stCondLst>
                                            <p:cond delay="499"/>
                                          </p:stCondLst>
                                        </p:cTn>
                                        <p:tgtEl>
                                          <p:spTgt spid="6">
                                            <p:txEl>
                                              <p:pRg st="12" end="12"/>
                                            </p:txEl>
                                          </p:spTgt>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10"/>
                                        </p:tgtEl>
                                      </p:cBhvr>
                                    </p:animEffect>
                                    <p:set>
                                      <p:cBhvr>
                                        <p:cTn id="107" dur="1" fill="hold">
                                          <p:stCondLst>
                                            <p:cond delay="499"/>
                                          </p:stCondLst>
                                        </p:cTn>
                                        <p:tgtEl>
                                          <p:spTgt spid="10"/>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4"/>
                                        </p:tgtEl>
                                      </p:cBhvr>
                                    </p:animEffect>
                                    <p:set>
                                      <p:cBhvr>
                                        <p:cTn id="110" dur="1" fill="hold">
                                          <p:stCondLst>
                                            <p:cond delay="499"/>
                                          </p:stCondLst>
                                        </p:cTn>
                                        <p:tgtEl>
                                          <p:spTgt spid="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80">
                                          <p:stCondLst>
                                            <p:cond delay="0"/>
                                          </p:stCondLst>
                                        </p:cTn>
                                        <p:tgtEl>
                                          <p:spTgt spid="11"/>
                                        </p:tgtEl>
                                      </p:cBhvr>
                                    </p:animEffect>
                                    <p:anim calcmode="lin" valueType="num">
                                      <p:cBhvr>
                                        <p:cTn id="11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21" dur="26">
                                          <p:stCondLst>
                                            <p:cond delay="650"/>
                                          </p:stCondLst>
                                        </p:cTn>
                                        <p:tgtEl>
                                          <p:spTgt spid="11"/>
                                        </p:tgtEl>
                                      </p:cBhvr>
                                      <p:to x="100000" y="60000"/>
                                    </p:animScale>
                                    <p:animScale>
                                      <p:cBhvr>
                                        <p:cTn id="122" dur="166" decel="50000">
                                          <p:stCondLst>
                                            <p:cond delay="676"/>
                                          </p:stCondLst>
                                        </p:cTn>
                                        <p:tgtEl>
                                          <p:spTgt spid="11"/>
                                        </p:tgtEl>
                                      </p:cBhvr>
                                      <p:to x="100000" y="100000"/>
                                    </p:animScale>
                                    <p:animScale>
                                      <p:cBhvr>
                                        <p:cTn id="123" dur="26">
                                          <p:stCondLst>
                                            <p:cond delay="1312"/>
                                          </p:stCondLst>
                                        </p:cTn>
                                        <p:tgtEl>
                                          <p:spTgt spid="11"/>
                                        </p:tgtEl>
                                      </p:cBhvr>
                                      <p:to x="100000" y="80000"/>
                                    </p:animScale>
                                    <p:animScale>
                                      <p:cBhvr>
                                        <p:cTn id="124" dur="166" decel="50000">
                                          <p:stCondLst>
                                            <p:cond delay="1338"/>
                                          </p:stCondLst>
                                        </p:cTn>
                                        <p:tgtEl>
                                          <p:spTgt spid="11"/>
                                        </p:tgtEl>
                                      </p:cBhvr>
                                      <p:to x="100000" y="100000"/>
                                    </p:animScale>
                                    <p:animScale>
                                      <p:cBhvr>
                                        <p:cTn id="125" dur="26">
                                          <p:stCondLst>
                                            <p:cond delay="1642"/>
                                          </p:stCondLst>
                                        </p:cTn>
                                        <p:tgtEl>
                                          <p:spTgt spid="11"/>
                                        </p:tgtEl>
                                      </p:cBhvr>
                                      <p:to x="100000" y="90000"/>
                                    </p:animScale>
                                    <p:animScale>
                                      <p:cBhvr>
                                        <p:cTn id="126" dur="166" decel="50000">
                                          <p:stCondLst>
                                            <p:cond delay="1668"/>
                                          </p:stCondLst>
                                        </p:cTn>
                                        <p:tgtEl>
                                          <p:spTgt spid="11"/>
                                        </p:tgtEl>
                                      </p:cBhvr>
                                      <p:to x="100000" y="100000"/>
                                    </p:animScale>
                                    <p:animScale>
                                      <p:cBhvr>
                                        <p:cTn id="127" dur="26">
                                          <p:stCondLst>
                                            <p:cond delay="1808"/>
                                          </p:stCondLst>
                                        </p:cTn>
                                        <p:tgtEl>
                                          <p:spTgt spid="11"/>
                                        </p:tgtEl>
                                      </p:cBhvr>
                                      <p:to x="100000" y="95000"/>
                                    </p:animScale>
                                    <p:animScale>
                                      <p:cBhvr>
                                        <p:cTn id="128" dur="166" decel="50000">
                                          <p:stCondLst>
                                            <p:cond delay="1834"/>
                                          </p:stCondLst>
                                        </p:cTn>
                                        <p:tgtEl>
                                          <p:spTgt spid="11"/>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2" presetClass="exit" presetSubtype="4" fill="hold" grpId="1" nodeType="clickEffect">
                                  <p:stCondLst>
                                    <p:cond delay="0"/>
                                  </p:stCondLst>
                                  <p:childTnLst>
                                    <p:anim calcmode="lin" valueType="num">
                                      <p:cBhvr additive="base">
                                        <p:cTn id="140" dur="500"/>
                                        <p:tgtEl>
                                          <p:spTgt spid="17"/>
                                        </p:tgtEl>
                                        <p:attrNameLst>
                                          <p:attrName>ppt_y</p:attrName>
                                        </p:attrNameLst>
                                      </p:cBhvr>
                                      <p:tavLst>
                                        <p:tav tm="0">
                                          <p:val>
                                            <p:strVal val="#ppt_y"/>
                                          </p:val>
                                        </p:tav>
                                        <p:tav tm="100000">
                                          <p:val>
                                            <p:strVal val="#ppt_y+#ppt_h*1.125000"/>
                                          </p:val>
                                        </p:tav>
                                      </p:tavLst>
                                    </p:anim>
                                    <p:animEffect transition="out" filter="wipe(down)">
                                      <p:cBhvr>
                                        <p:cTn id="141" dur="500"/>
                                        <p:tgtEl>
                                          <p:spTgt spid="17"/>
                                        </p:tgtEl>
                                      </p:cBhvr>
                                    </p:animEffect>
                                    <p:set>
                                      <p:cBhvr>
                                        <p:cTn id="142" dur="1" fill="hold">
                                          <p:stCondLst>
                                            <p:cond delay="499"/>
                                          </p:stCondLst>
                                        </p:cTn>
                                        <p:tgtEl>
                                          <p:spTgt spid="17"/>
                                        </p:tgtEl>
                                        <p:attrNameLst>
                                          <p:attrName>style.visibility</p:attrName>
                                        </p:attrNameLst>
                                      </p:cBhvr>
                                      <p:to>
                                        <p:strVal val="hidden"/>
                                      </p:to>
                                    </p:set>
                                  </p:childTnLst>
                                </p:cTn>
                              </p:par>
                              <p:par>
                                <p:cTn id="143" presetID="12" presetClass="exit" presetSubtype="4" fill="hold" nodeType="withEffect">
                                  <p:stCondLst>
                                    <p:cond delay="0"/>
                                  </p:stCondLst>
                                  <p:childTnLst>
                                    <p:anim calcmode="lin" valueType="num">
                                      <p:cBhvr additive="base">
                                        <p:cTn id="144" dur="500"/>
                                        <p:tgtEl>
                                          <p:spTgt spid="18"/>
                                        </p:tgtEl>
                                        <p:attrNameLst>
                                          <p:attrName>ppt_y</p:attrName>
                                        </p:attrNameLst>
                                      </p:cBhvr>
                                      <p:tavLst>
                                        <p:tav tm="0">
                                          <p:val>
                                            <p:strVal val="#ppt_y"/>
                                          </p:val>
                                        </p:tav>
                                        <p:tav tm="100000">
                                          <p:val>
                                            <p:strVal val="#ppt_y+#ppt_h*1.125000"/>
                                          </p:val>
                                        </p:tav>
                                      </p:tavLst>
                                    </p:anim>
                                    <p:animEffect transition="out" filter="wipe(down)">
                                      <p:cBhvr>
                                        <p:cTn id="145" dur="500"/>
                                        <p:tgtEl>
                                          <p:spTgt spid="18"/>
                                        </p:tgtEl>
                                      </p:cBhvr>
                                    </p:animEffect>
                                    <p:set>
                                      <p:cBhvr>
                                        <p:cTn id="146" dur="1" fill="hold">
                                          <p:stCondLst>
                                            <p:cond delay="499"/>
                                          </p:stCondLst>
                                        </p:cTn>
                                        <p:tgtEl>
                                          <p:spTgt spid="18"/>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9">
                                            <p:txEl>
                                              <p:pRg st="2" end="2"/>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build="allAtOnce"/>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TÌM HIỂU PARQUET VÀ VIẾT ỨNG DỤNG DEMO</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702" y="1986944"/>
            <a:ext cx="796594" cy="635122"/>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375" y="4082008"/>
            <a:ext cx="1184397" cy="1102399"/>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33688" y="4054151"/>
            <a:ext cx="1091305" cy="1034296"/>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7166" y="4094555"/>
            <a:ext cx="1051027" cy="101656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86296" y="4168896"/>
            <a:ext cx="1091782" cy="101379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Cloud Computing</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Hộp Văn bản 31">
            <a:extLst>
              <a:ext uri="{FF2B5EF4-FFF2-40B4-BE49-F238E27FC236}">
                <a16:creationId xmlns:a16="http://schemas.microsoft.com/office/drawing/2014/main" id="{C8D746E3-AA0D-DF74-9426-D50B83245770}"/>
              </a:ext>
            </a:extLst>
          </p:cNvPr>
          <p:cNvSpPr txBox="1"/>
          <p:nvPr/>
        </p:nvSpPr>
        <p:spPr>
          <a:xfrm>
            <a:off x="567172" y="5283624"/>
            <a:ext cx="2120802"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Parquet</a:t>
            </a:r>
            <a:endParaRPr lang="vi-VN" sz="2800" b="1">
              <a:latin typeface="Arial" panose="020B0604020202020204" pitchFamily="34" charset="0"/>
              <a:cs typeface="Arial" panose="020B0604020202020204" pitchFamily="34" charset="0"/>
            </a:endParaRPr>
          </a:p>
        </p:txBody>
      </p:sp>
      <p:sp>
        <p:nvSpPr>
          <p:cNvPr id="8" name="Hộp Văn bản 32">
            <a:extLst>
              <a:ext uri="{FF2B5EF4-FFF2-40B4-BE49-F238E27FC236}">
                <a16:creationId xmlns:a16="http://schemas.microsoft.com/office/drawing/2014/main" id="{776855B4-5E46-BE27-42F9-F376CBF434BD}"/>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Hadoop</a:t>
            </a:r>
            <a:endParaRPr lang="vi-VN" sz="2800" b="1">
              <a:latin typeface="Arial" panose="020B0604020202020204" pitchFamily="34" charset="0"/>
              <a:cs typeface="Arial" panose="020B0604020202020204" pitchFamily="34" charset="0"/>
            </a:endParaRPr>
          </a:p>
        </p:txBody>
      </p:sp>
      <p:sp>
        <p:nvSpPr>
          <p:cNvPr id="9" name="Hộp Văn bản 33">
            <a:extLst>
              <a:ext uri="{FF2B5EF4-FFF2-40B4-BE49-F238E27FC236}">
                <a16:creationId xmlns:a16="http://schemas.microsoft.com/office/drawing/2014/main" id="{85DE10E2-4D53-CBED-06E2-4B1CF54C9534}"/>
              </a:ext>
            </a:extLst>
          </p:cNvPr>
          <p:cNvSpPr txBox="1"/>
          <p:nvPr/>
        </p:nvSpPr>
        <p:spPr>
          <a:xfrm>
            <a:off x="6683874" y="5283624"/>
            <a:ext cx="2066558" cy="954107"/>
          </a:xfrm>
          <a:prstGeom prst="rect">
            <a:avLst/>
          </a:prstGeom>
          <a:noFill/>
        </p:spPr>
        <p:txBody>
          <a:bodyPr wrap="square" rtlCol="0">
            <a:spAutoFit/>
          </a:bodyPr>
          <a:lstStyle/>
          <a:p>
            <a:pPr algn="ctr"/>
            <a:r>
              <a:rPr lang="vi-VN" sz="2800" b="1">
                <a:latin typeface="Arial" panose="020B0604020202020204" pitchFamily="34" charset="0"/>
                <a:cs typeface="Arial" panose="020B0604020202020204" pitchFamily="34" charset="0"/>
              </a:rPr>
              <a:t>AWS </a:t>
            </a:r>
          </a:p>
          <a:p>
            <a:pPr algn="ctr"/>
            <a:r>
              <a:rPr lang="vi-VN" sz="2800" b="1">
                <a:latin typeface="Arial" panose="020B0604020202020204" pitchFamily="34" charset="0"/>
                <a:cs typeface="Arial" panose="020B0604020202020204" pitchFamily="34" charset="0"/>
              </a:rPr>
              <a:t>EMR</a:t>
            </a:r>
          </a:p>
        </p:txBody>
      </p:sp>
      <p:sp>
        <p:nvSpPr>
          <p:cNvPr id="10" name="Hộp Văn bản 34">
            <a:extLst>
              <a:ext uri="{FF2B5EF4-FFF2-40B4-BE49-F238E27FC236}">
                <a16:creationId xmlns:a16="http://schemas.microsoft.com/office/drawing/2014/main" id="{DE3A4474-2EC7-DDD9-1941-4A0E47CA0A8D}"/>
              </a:ext>
            </a:extLst>
          </p:cNvPr>
          <p:cNvSpPr txBox="1"/>
          <p:nvPr/>
        </p:nvSpPr>
        <p:spPr>
          <a:xfrm>
            <a:off x="9586839" y="5287842"/>
            <a:ext cx="2058501" cy="954107"/>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Apache Spark</a:t>
            </a:r>
            <a:endParaRPr lang="vi-VN"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06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3051</Words>
  <Application>Microsoft Office PowerPoint</Application>
  <PresentationFormat>Màn hình rộng</PresentationFormat>
  <Paragraphs>263</Paragraphs>
  <Slides>16</Slides>
  <Notes>6</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16</vt:i4>
      </vt:variant>
    </vt:vector>
  </HeadingPairs>
  <TitlesOfParts>
    <vt:vector size="26" baseType="lpstr">
      <vt:lpstr>Abadi</vt:lpstr>
      <vt:lpstr>Arial</vt:lpstr>
      <vt:lpstr>Arial (Thân)</vt:lpstr>
      <vt:lpstr>Calibri</vt:lpstr>
      <vt:lpstr>Open Sans</vt:lpstr>
      <vt:lpstr>OpenSans</vt:lpstr>
      <vt:lpstr>SegoeuiPc</vt:lpstr>
      <vt:lpstr>Times New Roman</vt:lpstr>
      <vt:lpstr>verdana</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thanh nguyen</cp:lastModifiedBy>
  <cp:revision>44</cp:revision>
  <dcterms:created xsi:type="dcterms:W3CDTF">2021-09-03T05:44:00Z</dcterms:created>
  <dcterms:modified xsi:type="dcterms:W3CDTF">2022-12-04T18:28:53Z</dcterms:modified>
</cp:coreProperties>
</file>